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307" r:id="rId6"/>
    <p:sldId id="261" r:id="rId7"/>
    <p:sldId id="262" r:id="rId8"/>
    <p:sldId id="308" r:id="rId9"/>
    <p:sldId id="30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A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55235" autoAdjust="0"/>
  </p:normalViewPr>
  <p:slideViewPr>
    <p:cSldViewPr snapToGrid="0" showGuides="1">
      <p:cViewPr>
        <p:scale>
          <a:sx n="70" d="100"/>
          <a:sy n="70" d="100"/>
        </p:scale>
        <p:origin x="835"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B10671-7411-4921-B20B-4039BD317F9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A2BAA-6BB0-413B-89B4-3DEC03AC9DA3}"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At this point in the course we are nearing the completion of the Wilson</a:t>
            </a:r>
            <a:r>
              <a:rPr lang="en-US" baseline="0" dirty="0" smtClean="0"/>
              <a:t> Cycle. Long-time rifted continents will smash together in spectacular slow-motion collisions that affect more rock than any other plate tectonic event. This lesson will give you an overview of the most important changes produced by these collisions and introduce you to their physiographic counterpoints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will be affected at the suture.</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thick</a:t>
            </a:r>
            <a:r>
              <a:rPr lang="en-US" baseline="0" dirty="0" smtClean="0"/>
              <a:t> accumulations of sediment become folded and thrust-faulted into mountains, but of relatively low relief.</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intense, “hard” collisions</a:t>
            </a:r>
            <a:r>
              <a:rPr lang="en-US" baseline="0" dirty="0" smtClean="0"/>
              <a:t> will </a:t>
            </a:r>
            <a:r>
              <a:rPr lang="en-US" i="1" baseline="0" dirty="0" smtClean="0"/>
              <a:t>also</a:t>
            </a:r>
            <a:r>
              <a:rPr lang="en-US" baseline="0" dirty="0" smtClean="0"/>
              <a:t> affect the continental basement atop which the DCM sediments are deposited.</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old,</a:t>
            </a:r>
            <a:r>
              <a:rPr lang="en-US" baseline="0" dirty="0" smtClean="0"/>
              <a:t> “hard” igneous and metamorphic rock basement is thrust over DCM sediments along with accretionary wedge material to form much higher mountains.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Ouachita Mountains</a:t>
            </a:r>
            <a:r>
              <a:rPr lang="en-US" baseline="0" dirty="0" smtClean="0"/>
              <a:t> in Arkansas, with their low relief and folded sedimentary rocks are good examples of “soft” collision mountains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while “hard” collisions are exemplified</a:t>
            </a:r>
            <a:r>
              <a:rPr lang="en-US" baseline="0" dirty="0" smtClean="0"/>
              <a:t> by mountains like the towering Swiss Alps where the scale of folding and thrust faulting is much greater and often involves formerly deep-seated igneous and metamorphic rocks as well as their sedimentary covers.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both types of collisions, but to a greater degree in hard</a:t>
            </a:r>
            <a:r>
              <a:rPr lang="en-US" baseline="0" dirty="0" smtClean="0"/>
              <a:t> collisions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Rocks that were buried deeply during collision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are later exposed during erosion and isostatic rebound,</a:t>
            </a:r>
            <a:r>
              <a:rPr lang="en-US" baseline="0" dirty="0" smtClean="0"/>
              <a:t> which is like a boat exposing its hull when it is unloaded.</a:t>
            </a:r>
            <a:endParaRPr lang="en-US" dirty="0" smtClean="0"/>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 not only</a:t>
            </a:r>
            <a:r>
              <a:rPr lang="en-US" baseline="0" dirty="0" smtClean="0"/>
              <a:t> will “hard” crust be exposed in “hard” collisions, but eventually erosion and isostatic rebound will expose rocks that where carried to much greater depths and therefore subjected to higher grades of metamorphism.</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…along </a:t>
            </a:r>
            <a:r>
              <a:rPr lang="en-US" baseline="0" dirty="0" smtClean="0"/>
              <a:t>the Atlantic and Gulf coasts of the United States.</a:t>
            </a:r>
            <a:endParaRPr lang="en-US" dirty="0" smtClean="0"/>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the Himalayas represent the very high mountains formed during the initial collision,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Brooks</a:t>
            </a:r>
            <a:r>
              <a:rPr lang="en-US" baseline="0" dirty="0" smtClean="0"/>
              <a:t> Range in northern Alaska represents a range of moderate height after some erosion and rebound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the Appalachians represent a</a:t>
            </a:r>
            <a:r>
              <a:rPr lang="en-US" baseline="0" dirty="0" smtClean="0"/>
              <a:t> </a:t>
            </a:r>
            <a:r>
              <a:rPr lang="en-US" dirty="0" smtClean="0"/>
              <a:t>much</a:t>
            </a:r>
            <a:r>
              <a:rPr lang="en-US" baseline="0" dirty="0" smtClean="0"/>
              <a:t> lower mountain range after extensive erosion has occurred. Correspondingly great amounts of isostatic rebound in the Appalachians have now exposed the once deeply buried high-grade metamorphic rocks at the surface.</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understand the formation of the Appalachians it will be helpful to bear that great depth of exposure in mind and that they once were as high as the Himalayas.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overview, the tectonic development of</a:t>
            </a:r>
            <a:r>
              <a:rPr lang="en-US" baseline="0" dirty="0" smtClean="0"/>
              <a:t> the Appalachians is seemingly simple.</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enter</a:t>
            </a:r>
            <a:r>
              <a:rPr lang="en-US" baseline="0" dirty="0" smtClean="0"/>
              <a:t> the drama</a:t>
            </a:r>
            <a:r>
              <a:rPr lang="en-US" dirty="0" smtClean="0"/>
              <a:t> at the end of the Proterozoic about 600 million years ago. North America is separated from Eurasia</a:t>
            </a:r>
            <a:r>
              <a:rPr lang="en-US" baseline="0" dirty="0" smtClean="0"/>
              <a:t> and the then-joined southern continents (Gondwanaland) by the Iapetus Ocean.</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Towards the end of the Paleozoic, about 300 million years ago, the Iapetus becomes</a:t>
            </a:r>
            <a:r>
              <a:rPr lang="en-US" baseline="0" dirty="0" smtClean="0"/>
              <a:t> completely subducted as the </a:t>
            </a:r>
            <a:r>
              <a:rPr lang="en-US" dirty="0" smtClean="0"/>
              <a:t>continents collide to</a:t>
            </a:r>
            <a:r>
              <a:rPr lang="en-US" baseline="0" dirty="0" smtClean="0"/>
              <a:t> form</a:t>
            </a:r>
            <a:r>
              <a:rPr lang="en-US" dirty="0" smtClean="0"/>
              <a:t> Pangaea</a:t>
            </a:r>
            <a:r>
              <a:rPr lang="en-US" baseline="0" dirty="0" smtClean="0"/>
              <a:t>. T</a:t>
            </a:r>
            <a:r>
              <a:rPr lang="en-US" dirty="0" smtClean="0"/>
              <a:t>he </a:t>
            </a:r>
            <a:r>
              <a:rPr lang="en-US" baseline="0" dirty="0" smtClean="0"/>
              <a:t>Marathon, Ouachitas, </a:t>
            </a:r>
            <a:r>
              <a:rPr lang="en-US" dirty="0" smtClean="0"/>
              <a:t>Appalachians,</a:t>
            </a:r>
            <a:r>
              <a:rPr lang="en-US" baseline="0" dirty="0" smtClean="0"/>
              <a:t> Atlas and Caledonian Mountains represent the sutures of Pangaea.</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breakup of Pangaea has left the fragments of Gondwana in North America (Florida, Cuba and the Yucatan Peninsula in Mexico) and divided the sutures between North America, Africa and Northern Eurasia.</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cross-section, note that</a:t>
            </a:r>
            <a:r>
              <a:rPr lang="en-US" baseline="0" dirty="0" smtClean="0"/>
              <a:t> the first sediments to deposit on the supercontinent of Pannotia were deposited in rift valleys.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Continued rifting opens the Iapetus Ocean while</a:t>
            </a:r>
            <a:r>
              <a:rPr lang="en-US" baseline="0" dirty="0" smtClean="0"/>
              <a:t> thick sequences of DCM sediments begin to accumulate over the rift valleys.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Appalachian Mountains will figure prominently in our discussion,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Subduction in the Iapetus begins</a:t>
            </a:r>
            <a:r>
              <a:rPr lang="en-US" baseline="0" dirty="0" smtClean="0"/>
              <a:t> in the early Paleozoic forming a volcanic arc and accretionary wedge in Gondwanaland while DCM sediments continue to thicken in North America.</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collision</a:t>
            </a:r>
            <a:r>
              <a:rPr lang="en-US" baseline="0" dirty="0" smtClean="0"/>
              <a:t> that occurs about 300 million years ago between t</a:t>
            </a:r>
            <a:r>
              <a:rPr lang="en-US" dirty="0" smtClean="0"/>
              <a:t>he two massive continents</a:t>
            </a:r>
            <a:r>
              <a:rPr lang="en-US" baseline="0" dirty="0" smtClean="0"/>
              <a:t> (</a:t>
            </a:r>
            <a:r>
              <a:rPr lang="en-US" dirty="0" smtClean="0"/>
              <a:t>North America and Gondwanaland) </a:t>
            </a:r>
            <a:r>
              <a:rPr lang="en-US" baseline="0" dirty="0" smtClean="0"/>
              <a:t>in the Southern Appalachians </a:t>
            </a:r>
            <a:r>
              <a:rPr lang="en-US" dirty="0" smtClean="0"/>
              <a:t>is of the “hard” type</a:t>
            </a:r>
            <a:r>
              <a:rPr lang="en-US" baseline="0" dirty="0" smtClean="0"/>
              <a:t>. It thrusts a portion of the North American basement, as well as wedge and arc rocks from Gondwanaland, over folded North American DCM sediments.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Pangaea</a:t>
            </a:r>
            <a:r>
              <a:rPr lang="en-US" baseline="0" dirty="0" smtClean="0"/>
              <a:t> rifts and the Atlantic Ocean opens, the components formed by the great collision become distinct tectonic provinces while modern DCM sedimentation covers the coastal plain.</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arrangement is most clearly seen in the</a:t>
            </a:r>
            <a:r>
              <a:rPr lang="en-US" baseline="0" dirty="0" smtClean="0"/>
              <a:t> Appalachian Mountains between Shenandoah and Great Smoky National Parks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where if we construct a cross section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can identify</a:t>
            </a:r>
            <a:r>
              <a:rPr lang="en-US" baseline="0" dirty="0" smtClean="0"/>
              <a:t> the collision-formed elements.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Valley and Ridge Province</a:t>
            </a:r>
            <a:r>
              <a:rPr lang="en-US" baseline="0" dirty="0" smtClean="0"/>
              <a:t> is largely made of folded and thrust-faulted Paleozoic sedimentary rocks deposited on the old DCM of North America.</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Valley and Ridge Province</a:t>
            </a:r>
            <a:r>
              <a:rPr lang="en-US" baseline="0" dirty="0" smtClean="0"/>
              <a:t> is a fold and thrust belt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formed by compression much like pushing on a rug. Importantly,</a:t>
            </a:r>
            <a:r>
              <a:rPr lang="en-US" baseline="0" dirty="0" smtClean="0"/>
              <a:t> there will be a significant amount of detachment that occurs between the relatively soft DCM sediments (the rug) and the relatively hard continental basement (the floor).</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Compression</a:t>
            </a:r>
            <a:r>
              <a:rPr lang="en-US" baseline="0" dirty="0" smtClean="0"/>
              <a:t> also breaks and shoves the rock layers along thrust faults.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but</a:t>
            </a:r>
            <a:r>
              <a:rPr lang="en-US" baseline="0" dirty="0" smtClean="0"/>
              <a:t> the structurally and temporally connected Ouachita and Marathon Mountains will also contribute to our understanding. Although once connected, the three old mountain ranges are now disconnected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valley and ridge province</a:t>
            </a:r>
            <a:r>
              <a:rPr lang="en-US" baseline="0" dirty="0" smtClean="0"/>
              <a:t> has numerous folds and thrust faults.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the amount of uplift due to folding and thrusting varies along the Appalachians, it is typical for one end of a fold to be higher than the other, producing what are known as “plunging” folds which erode into elongated “V” or “U” shapes.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Satellite</a:t>
            </a:r>
            <a:r>
              <a:rPr lang="en-US" baseline="0" dirty="0" smtClean="0"/>
              <a:t> photos of the Valley and Ridge Province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t>
            </a:r>
            <a:r>
              <a:rPr lang="en-US" baseline="0" dirty="0" smtClean="0"/>
              <a:t>reveal numerous eroded plunging anticlines and synclines. The name “Valley and Ridge Province” is derived largely from the effects of differential erosion on the plunging folds. Ridges form where erosion-resistant rocks occur along the folds while valleys develop within the softer rocks. </a:t>
            </a:r>
            <a:endParaRPr lang="en-US" dirty="0" smtClean="0"/>
          </a:p>
        </p:txBody>
      </p:sp>
      <p:sp>
        <p:nvSpPr>
          <p:cNvPr id="4" name="Slide Number Placeholder 3"/>
          <p:cNvSpPr>
            <a:spLocks noGrp="1"/>
          </p:cNvSpPr>
          <p:nvPr>
            <p:ph type="sldNum" sz="quarter" idx="10"/>
          </p:nvPr>
        </p:nvSpPr>
        <p:spPr/>
        <p:txBody>
          <a:bodyPr/>
          <a:lstStyle/>
          <a:p>
            <a:fld id="{B1B10671-7411-4921-B20B-4039BD317F9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that the Valley and Ridge Province is a fold </a:t>
            </a:r>
            <a:r>
              <a:rPr lang="en-US" i="1" baseline="0" dirty="0" smtClean="0"/>
              <a:t>and </a:t>
            </a:r>
            <a:r>
              <a:rPr lang="en-US" i="0" baseline="0" dirty="0" smtClean="0"/>
              <a:t>thrust belt.</a:t>
            </a:r>
            <a:endParaRPr lang="en-US" i="0"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along with the folds, thrust faults will complicate the structure.</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i="0" dirty="0" smtClean="0"/>
              <a:t>So </a:t>
            </a:r>
            <a:r>
              <a:rPr lang="en-US" sz="1200" b="0" i="0" dirty="0" smtClean="0">
                <a:solidFill>
                  <a:schemeClr val="accent2"/>
                </a:solidFill>
                <a:latin typeface="Times New Roman" pitchFamily="18" charset="0"/>
              </a:rPr>
              <a:t>the </a:t>
            </a:r>
            <a:r>
              <a:rPr lang="en-US" sz="1200" b="0" i="0" u="sng" dirty="0" smtClean="0">
                <a:solidFill>
                  <a:schemeClr val="accent2"/>
                </a:solidFill>
                <a:latin typeface="Times New Roman" pitchFamily="18" charset="0"/>
              </a:rPr>
              <a:t>VALLEY AND RIDGE PROVINCE</a:t>
            </a:r>
            <a:r>
              <a:rPr lang="en-US" sz="1200" b="0" i="0" dirty="0" smtClean="0">
                <a:solidFill>
                  <a:schemeClr val="accent2"/>
                </a:solidFill>
                <a:latin typeface="Times New Roman" pitchFamily="18" charset="0"/>
              </a:rPr>
              <a:t> is comprised of sedimentary layers of the North American continent that were compressed, faulted and folded</a:t>
            </a:r>
            <a:r>
              <a:rPr lang="en-US" sz="1200" b="0" i="0" baseline="0" dirty="0" smtClean="0">
                <a:solidFill>
                  <a:schemeClr val="accent2"/>
                </a:solidFill>
                <a:latin typeface="Times New Roman" pitchFamily="18" charset="0"/>
              </a:rPr>
              <a:t> </a:t>
            </a:r>
            <a:r>
              <a:rPr lang="en-US" sz="1200" b="0" i="0" dirty="0" smtClean="0">
                <a:solidFill>
                  <a:schemeClr val="accent2"/>
                </a:solidFill>
                <a:latin typeface="Times New Roman" pitchFamily="18" charset="0"/>
              </a:rPr>
              <a:t>like a carpet.</a:t>
            </a:r>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u="sng" dirty="0" smtClean="0"/>
              <a:t>Blue Ridge</a:t>
            </a:r>
            <a:r>
              <a:rPr lang="en-US" u="none" baseline="0" dirty="0" smtClean="0"/>
              <a:t> </a:t>
            </a:r>
            <a:r>
              <a:rPr lang="en-US" baseline="0" dirty="0" smtClean="0"/>
              <a:t>is the hard crust of North America that was deformed and uplifted as the continents collided.</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solidFill>
                  <a:schemeClr val="accent2"/>
                </a:solidFill>
                <a:latin typeface="Times New Roman" pitchFamily="18" charset="0"/>
              </a:rPr>
              <a:t>The </a:t>
            </a:r>
            <a:r>
              <a:rPr lang="en-US" sz="1200" b="0" i="0" u="sng" dirty="0" smtClean="0">
                <a:solidFill>
                  <a:schemeClr val="accent2"/>
                </a:solidFill>
                <a:latin typeface="Times New Roman" pitchFamily="18" charset="0"/>
              </a:rPr>
              <a:t>PIEDMONT</a:t>
            </a:r>
            <a:r>
              <a:rPr lang="en-US" sz="1200" b="0" i="0" dirty="0" smtClean="0">
                <a:solidFill>
                  <a:schemeClr val="accent2"/>
                </a:solidFill>
                <a:latin typeface="Times New Roman" pitchFamily="18" charset="0"/>
              </a:rPr>
              <a:t> is made of sedimentary layers and hard oceanic crust that lay between North America and Africa, as well as oceanic islands and various</a:t>
            </a:r>
            <a:r>
              <a:rPr lang="en-US" sz="1200" b="0" i="0" baseline="0" dirty="0" smtClean="0">
                <a:solidFill>
                  <a:schemeClr val="accent2"/>
                </a:solidFill>
                <a:latin typeface="Times New Roman" pitchFamily="18" charset="0"/>
              </a:rPr>
              <a:t> </a:t>
            </a:r>
            <a:r>
              <a:rPr lang="en-US" sz="1200" b="0" i="0" dirty="0" smtClean="0">
                <a:solidFill>
                  <a:schemeClr val="accent2"/>
                </a:solidFill>
                <a:latin typeface="Times New Roman" pitchFamily="18" charset="0"/>
              </a:rPr>
              <a:t>accreted terranes. Relatively young granite also intrudes the older rocks. </a:t>
            </a:r>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solidFill>
                  <a:schemeClr val="accent2"/>
                </a:solidFill>
                <a:latin typeface="Times New Roman" pitchFamily="18" charset="0"/>
              </a:rPr>
              <a:t>The </a:t>
            </a:r>
            <a:r>
              <a:rPr lang="en-US" sz="1200" b="0" i="0" u="sng" dirty="0" smtClean="0">
                <a:solidFill>
                  <a:schemeClr val="accent2"/>
                </a:solidFill>
                <a:latin typeface="Times New Roman" pitchFamily="18" charset="0"/>
              </a:rPr>
              <a:t>COASTAL PLAIN</a:t>
            </a:r>
            <a:r>
              <a:rPr lang="en-US" sz="1200" b="0" i="0" dirty="0" smtClean="0">
                <a:solidFill>
                  <a:schemeClr val="accent2"/>
                </a:solidFill>
                <a:latin typeface="Times New Roman" pitchFamily="18" charset="0"/>
              </a:rPr>
              <a:t> is covered with sedimentary layers deposited along the divergent (passive) continental margin that subsided as the Atlantic Ocean opened.</a:t>
            </a:r>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aseline="0" dirty="0" smtClean="0"/>
              <a:t>by the cover of younger foreland basin sediments in Texas and still younger sediments along the Mississippi River Valley.</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solidFill>
                  <a:schemeClr val="accent2"/>
                </a:solidFill>
                <a:latin typeface="Times New Roman" pitchFamily="18" charset="0"/>
              </a:rPr>
              <a:t>Shenandoah lies on the Blue Ridge</a:t>
            </a:r>
            <a:r>
              <a:rPr lang="en-US" sz="1200" b="0" i="0" baseline="0" dirty="0" smtClean="0">
                <a:solidFill>
                  <a:schemeClr val="accent2"/>
                </a:solidFill>
                <a:latin typeface="Times New Roman" pitchFamily="18" charset="0"/>
              </a:rPr>
              <a:t> while </a:t>
            </a:r>
            <a:r>
              <a:rPr lang="en-US" sz="1200" b="0" i="0" dirty="0" smtClean="0">
                <a:solidFill>
                  <a:schemeClr val="accent2"/>
                </a:solidFill>
                <a:latin typeface="Times New Roman" pitchFamily="18" charset="0"/>
              </a:rPr>
              <a:t>Great Smoky Mountains National Park extends from the Blue Ridge into the Valley and Ridge Province.</a:t>
            </a:r>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solidFill>
                  <a:schemeClr val="accent2"/>
                </a:solidFill>
                <a:latin typeface="Times New Roman" pitchFamily="18" charset="0"/>
              </a:rPr>
              <a:t>Parks in the Ouachita and Marathon Mountains lie along the western extension of the deformed sedimentary strata that comprise the Valley and Ridge Province.</a:t>
            </a:r>
          </a:p>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 we will cover five</a:t>
            </a:r>
            <a:r>
              <a:rPr lang="en-US" baseline="0" dirty="0" smtClean="0"/>
              <a:t> national parks along this great mountain system: Acadia, Shenandoah, Great Smokey, Hot Springs and Big Bend, but for </a:t>
            </a:r>
            <a:r>
              <a:rPr lang="en-US" baseline="0" smtClean="0"/>
              <a:t>now </a:t>
            </a:r>
            <a:r>
              <a:rPr lang="en-US" baseline="0" smtClean="0"/>
              <a:t>let’s </a:t>
            </a:r>
            <a:r>
              <a:rPr lang="en-US" baseline="0" dirty="0" smtClean="0"/>
              <a:t>have a look at the overarching principles.</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First up</a:t>
            </a:r>
            <a:r>
              <a:rPr lang="en-US" baseline="0" dirty="0" smtClean="0"/>
              <a:t>, collision intensity can vary. In a relatively “soft” collision between continents,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only the DCM sediments</a:t>
            </a:r>
            <a:r>
              <a:rPr lang="en-US" baseline="0" dirty="0" smtClean="0"/>
              <a:t> on one side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t>
            </a:r>
            <a:r>
              <a:rPr lang="en-US" baseline="0" dirty="0" smtClean="0"/>
              <a:t>and the accretionary wedge material on the other …</a:t>
            </a:r>
            <a:endParaRPr lang="en-US" dirty="0"/>
          </a:p>
        </p:txBody>
      </p:sp>
      <p:sp>
        <p:nvSpPr>
          <p:cNvPr id="4" name="Slide Number Placeholder 3"/>
          <p:cNvSpPr>
            <a:spLocks noGrp="1"/>
          </p:cNvSpPr>
          <p:nvPr>
            <p:ph type="sldNum" sz="quarter" idx="10"/>
          </p:nvPr>
        </p:nvSpPr>
        <p:spPr/>
        <p:txBody>
          <a:bodyPr/>
          <a:lstStyle/>
          <a:p>
            <a:fld id="{B1B10671-7411-4921-B20B-4039BD317F9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1FEAA5-7B82-4965-BEE1-42976B7D37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323929-D97D-48B9-9733-529288DA3C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1067B7-59CB-408E-8B98-411EF62408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1F72EC-2FBF-435C-9C97-E4CB5855DB0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0703D8-086D-4823-B7F3-AA0FFAC83B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A83151-46B4-41C9-B465-956049CC360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F34B87-03D9-4ED1-B43C-8816B09F63D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9C0415-9F11-42F7-AB7A-0C3BFFBAD77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63438A-48A8-4A89-9D2E-B6F49ADB1D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6FAD71-7E0E-4087-B795-4E5CD117DD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43D6E6-41C8-45A2-AFC9-097745E64F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8C75BD-713D-4098-80CA-C2393B10FC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www2.nature.nps.gov/grd/parks/neri/index.htm" TargetMode="External"/><Relationship Id="rId13" Type="http://schemas.openxmlformats.org/officeDocument/2006/relationships/hyperlink" Target="http://www2.nature.nps.gov/grd/parks/ruca/index.htm" TargetMode="External"/><Relationship Id="rId18" Type="http://schemas.openxmlformats.org/officeDocument/2006/relationships/hyperlink" Target="http://www2.nature.nps.gov/grd/parks/noaa/index.htm" TargetMode="External"/><Relationship Id="rId3" Type="http://schemas.openxmlformats.org/officeDocument/2006/relationships/hyperlink" Target="http://www.nps.gov/" TargetMode="External"/><Relationship Id="rId21" Type="http://schemas.openxmlformats.org/officeDocument/2006/relationships/hyperlink" Target="http://www2.nature.nps.gov/grd/usgsnps/project/home.html" TargetMode="External"/><Relationship Id="rId7" Type="http://schemas.openxmlformats.org/officeDocument/2006/relationships/hyperlink" Target="http://www2.nature.nps.gov/grd/parks/blri/index.htm" TargetMode="External"/><Relationship Id="rId12" Type="http://schemas.openxmlformats.org/officeDocument/2006/relationships/hyperlink" Target="http://www.nps.gov/obed/index.htm" TargetMode="External"/><Relationship Id="rId17" Type="http://schemas.openxmlformats.org/officeDocument/2006/relationships/hyperlink" Target="http://www.nps.gov/rigr/index.htm" TargetMode="External"/><Relationship Id="rId2" Type="http://schemas.openxmlformats.org/officeDocument/2006/relationships/notesSlide" Target="../notesSlides/notesSlide52.xml"/><Relationship Id="rId16" Type="http://schemas.openxmlformats.org/officeDocument/2006/relationships/hyperlink" Target="http://www2.nature.nps.gov/grd/parks/bibe/index.htm" TargetMode="External"/><Relationship Id="rId20" Type="http://schemas.openxmlformats.org/officeDocument/2006/relationships/hyperlink" Target="http://www.usgs.gov/" TargetMode="External"/><Relationship Id="rId1" Type="http://schemas.openxmlformats.org/officeDocument/2006/relationships/slideLayout" Target="../slideLayouts/slideLayout1.xml"/><Relationship Id="rId6" Type="http://schemas.openxmlformats.org/officeDocument/2006/relationships/hyperlink" Target="http://www2.nature.nps.gov/grd/parks/biso/index.htm" TargetMode="External"/><Relationship Id="rId11" Type="http://schemas.openxmlformats.org/officeDocument/2006/relationships/hyperlink" Target="http://www2.nature.nps.gov/grd/parks/grsm/index.htm" TargetMode="External"/><Relationship Id="rId5" Type="http://schemas.openxmlformats.org/officeDocument/2006/relationships/hyperlink" Target="http://www2.nature.nps.gov/grd/parks/acad/index.htm" TargetMode="External"/><Relationship Id="rId15" Type="http://schemas.openxmlformats.org/officeDocument/2006/relationships/hyperlink" Target="http://www2.nature.nps.gov/grd/parks/hosp/index.htm" TargetMode="External"/><Relationship Id="rId10" Type="http://schemas.openxmlformats.org/officeDocument/2006/relationships/hyperlink" Target="http://www2.nature.nps.gov/grd/parks/dewa/index.htm" TargetMode="External"/><Relationship Id="rId19" Type="http://schemas.openxmlformats.org/officeDocument/2006/relationships/hyperlink" Target="http://www2.nature.nps.gov/grd/parks/gaar/index.htm" TargetMode="External"/><Relationship Id="rId4" Type="http://schemas.openxmlformats.org/officeDocument/2006/relationships/hyperlink" Target="http://www2.nature.nps.gov/grd/tour/index.htm" TargetMode="External"/><Relationship Id="rId9" Type="http://schemas.openxmlformats.org/officeDocument/2006/relationships/hyperlink" Target="http://www.nps.gov/chat/index.htm" TargetMode="External"/><Relationship Id="rId14" Type="http://schemas.openxmlformats.org/officeDocument/2006/relationships/hyperlink" Target="http://www2.nature.nps.gov/grd/parks/shen/index.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http://www.earth.rochester.edu/structure/Darjeeling/Pictures/3.06FodedParagneissNSikkim.jpg"/>
          <p:cNvPicPr>
            <a:picLocks noChangeAspect="1" noChangeArrowheads="1"/>
          </p:cNvPicPr>
          <p:nvPr/>
        </p:nvPicPr>
        <p:blipFill>
          <a:blip r:embed="rId3"/>
          <a:srcRect/>
          <a:stretch>
            <a:fillRect/>
          </a:stretch>
        </p:blipFill>
        <p:spPr bwMode="auto">
          <a:xfrm rot="16200000">
            <a:off x="-2305683" y="-3714117"/>
            <a:ext cx="13755365" cy="9144000"/>
          </a:xfrm>
          <a:prstGeom prst="rect">
            <a:avLst/>
          </a:prstGeom>
          <a:noFill/>
        </p:spPr>
      </p:pic>
      <p:pic>
        <p:nvPicPr>
          <p:cNvPr id="3076" name="Picture 4" descr="http://farm4.static.flickr.com/3153/2869016326_efb6597827_b.jpg"/>
          <p:cNvPicPr>
            <a:picLocks noChangeAspect="1" noChangeArrowheads="1"/>
          </p:cNvPicPr>
          <p:nvPr/>
        </p:nvPicPr>
        <p:blipFill>
          <a:blip r:embed="rId4"/>
          <a:srcRect/>
          <a:stretch>
            <a:fillRect/>
          </a:stretch>
        </p:blipFill>
        <p:spPr bwMode="auto">
          <a:xfrm>
            <a:off x="1359652" y="1813414"/>
            <a:ext cx="6424696" cy="3231171"/>
          </a:xfrm>
          <a:prstGeom prst="rect">
            <a:avLst/>
          </a:prstGeom>
          <a:noFill/>
          <a:effectLst>
            <a:outerShdw blurRad="50800" dist="76200" dir="2700000" algn="tl" rotWithShape="0">
              <a:prstClr val="black">
                <a:alpha val="40000"/>
              </a:prstClr>
            </a:outerShdw>
          </a:effectLst>
          <a:scene3d>
            <a:camera prst="orthographicFront"/>
            <a:lightRig rig="threePt" dir="t"/>
          </a:scene3d>
          <a:sp3d>
            <a:bevelT w="44450"/>
          </a:sp3d>
        </p:spPr>
      </p:pic>
      <p:sp>
        <p:nvSpPr>
          <p:cNvPr id="3074" name="Text Box 2"/>
          <p:cNvSpPr txBox="1">
            <a:spLocks noChangeArrowheads="1"/>
          </p:cNvSpPr>
          <p:nvPr/>
        </p:nvSpPr>
        <p:spPr bwMode="auto">
          <a:xfrm>
            <a:off x="1219200" y="4495800"/>
            <a:ext cx="6705600" cy="519113"/>
          </a:xfrm>
          <a:prstGeom prst="rect">
            <a:avLst/>
          </a:prstGeom>
          <a:noFill/>
          <a:ln w="9525">
            <a:noFill/>
            <a:miter lim="800000"/>
            <a:headEnd/>
            <a:tailEnd/>
          </a:ln>
          <a:effectLst/>
        </p:spPr>
        <p:txBody>
          <a:bodyPr>
            <a:spAutoFit/>
          </a:bodyPr>
          <a:lstStyle/>
          <a:p>
            <a:pPr algn="ctr">
              <a:spcBef>
                <a:spcPct val="50000"/>
              </a:spcBef>
            </a:pPr>
            <a:r>
              <a:rPr lang="en-US" sz="2800" b="1" dirty="0" smtClean="0">
                <a:ln>
                  <a:solidFill>
                    <a:schemeClr val="bg1"/>
                  </a:solidFill>
                </a:ln>
                <a:effectLst>
                  <a:outerShdw blurRad="38100" dist="38100" dir="2700000" algn="tl">
                    <a:srgbClr val="000000">
                      <a:alpha val="43137"/>
                    </a:srgbClr>
                  </a:outerShdw>
                </a:effectLst>
              </a:rPr>
              <a:t>Collision Overview</a:t>
            </a:r>
            <a:endParaRPr lang="en-US" sz="2800" b="1" dirty="0">
              <a:ln>
                <a:solidFill>
                  <a:schemeClr val="bg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1676400" y="2351088"/>
            <a:ext cx="5791200" cy="2114550"/>
          </a:xfrm>
          <a:prstGeom prst="rect">
            <a:avLst/>
          </a:prstGeom>
          <a:noFill/>
          <a:ln w="12700">
            <a:noFill/>
            <a:miter lim="800000"/>
            <a:headEnd type="none" w="sm" len="sm"/>
            <a:tailEnd type="none" w="sm" len="sm"/>
          </a:ln>
          <a:effectLst/>
        </p:spPr>
      </p:pic>
      <p:sp>
        <p:nvSpPr>
          <p:cNvPr id="11267"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1268"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1676400" y="2354263"/>
            <a:ext cx="5791200" cy="2114550"/>
          </a:xfrm>
          <a:prstGeom prst="rect">
            <a:avLst/>
          </a:prstGeom>
          <a:noFill/>
          <a:ln w="12700">
            <a:noFill/>
            <a:miter lim="800000"/>
            <a:headEnd type="none" w="sm" len="sm"/>
            <a:tailEnd type="none" w="sm" len="sm"/>
          </a:ln>
          <a:effectLst/>
        </p:spPr>
      </p:pic>
      <p:sp>
        <p:nvSpPr>
          <p:cNvPr id="12291"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2292"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2200275" y="2286000"/>
            <a:ext cx="4743450" cy="2286000"/>
          </a:xfrm>
          <a:prstGeom prst="rect">
            <a:avLst/>
          </a:prstGeom>
          <a:noFill/>
          <a:ln w="12700">
            <a:noFill/>
            <a:miter lim="800000"/>
            <a:headEnd type="none" w="sm" len="sm"/>
            <a:tailEnd type="none" w="sm" len="sm"/>
          </a:ln>
          <a:effectLst/>
        </p:spPr>
      </p:pic>
      <p:sp>
        <p:nvSpPr>
          <p:cNvPr id="13315"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3316"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2200275" y="2286000"/>
            <a:ext cx="4743450" cy="2286000"/>
          </a:xfrm>
          <a:prstGeom prst="rect">
            <a:avLst/>
          </a:prstGeom>
          <a:noFill/>
          <a:ln w="12700">
            <a:noFill/>
            <a:miter lim="800000"/>
            <a:headEnd type="none" w="sm" len="sm"/>
            <a:tailEnd type="none" w="sm" len="sm"/>
          </a:ln>
          <a:effectLst/>
        </p:spPr>
      </p:pic>
      <p:sp>
        <p:nvSpPr>
          <p:cNvPr id="14339"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4340"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frenchtowner.com/m/ouachita-mountains.jpg"/>
          <p:cNvPicPr>
            <a:picLocks noChangeAspect="1" noChangeArrowheads="1"/>
          </p:cNvPicPr>
          <p:nvPr/>
        </p:nvPicPr>
        <p:blipFill>
          <a:blip r:embed="rId3"/>
          <a:srcRect/>
          <a:stretch>
            <a:fillRect/>
          </a:stretch>
        </p:blipFill>
        <p:spPr bwMode="auto">
          <a:xfrm>
            <a:off x="0" y="0"/>
            <a:ext cx="4286250" cy="6858000"/>
          </a:xfrm>
          <a:prstGeom prst="rect">
            <a:avLst/>
          </a:prstGeom>
          <a:noFill/>
        </p:spPr>
      </p:pic>
      <p:pic>
        <p:nvPicPr>
          <p:cNvPr id="15363" name="Picture 3"/>
          <p:cNvPicPr>
            <a:picLocks noChangeAspect="1" noChangeArrowheads="1"/>
          </p:cNvPicPr>
          <p:nvPr/>
        </p:nvPicPr>
        <p:blipFill>
          <a:blip r:embed="rId4"/>
          <a:srcRect/>
          <a:stretch>
            <a:fillRect/>
          </a:stretch>
        </p:blipFill>
        <p:spPr bwMode="auto">
          <a:xfrm>
            <a:off x="4122738" y="-23813"/>
            <a:ext cx="5019675" cy="6905626"/>
          </a:xfrm>
          <a:prstGeom prst="rect">
            <a:avLst/>
          </a:prstGeom>
          <a:noFill/>
          <a:ln w="12700">
            <a:noFill/>
            <a:miter lim="800000"/>
            <a:headEnd type="none" w="sm" len="sm"/>
            <a:tailEnd type="none" w="sm" len="sm"/>
          </a:ln>
          <a:effectLst/>
        </p:spPr>
      </p:pic>
      <p:sp>
        <p:nvSpPr>
          <p:cNvPr id="15365" name="Rectangle 5"/>
          <p:cNvSpPr>
            <a:spLocks noChangeArrowheads="1"/>
          </p:cNvSpPr>
          <p:nvPr/>
        </p:nvSpPr>
        <p:spPr bwMode="auto">
          <a:xfrm>
            <a:off x="0" y="685800"/>
            <a:ext cx="4067175" cy="1554162"/>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i="1" dirty="0">
                <a:latin typeface="Times New Roman" pitchFamily="18" charset="0"/>
              </a:rPr>
              <a:t>Ouachita Mountains,</a:t>
            </a:r>
          </a:p>
          <a:p>
            <a:pPr algn="ctr" eaLnBrk="0" hangingPunct="0">
              <a:lnSpc>
                <a:spcPct val="80000"/>
              </a:lnSpc>
            </a:pPr>
            <a:r>
              <a:rPr lang="en-US" sz="4000" b="1" i="1" dirty="0">
                <a:latin typeface="Times New Roman" pitchFamily="18" charset="0"/>
              </a:rPr>
              <a:t>Arkansas</a:t>
            </a:r>
          </a:p>
        </p:txBody>
      </p:sp>
      <p:sp>
        <p:nvSpPr>
          <p:cNvPr id="15366" name="Rectangle 6"/>
          <p:cNvSpPr>
            <a:spLocks noChangeArrowheads="1"/>
          </p:cNvSpPr>
          <p:nvPr/>
        </p:nvSpPr>
        <p:spPr bwMode="auto">
          <a:xfrm>
            <a:off x="0" y="0"/>
            <a:ext cx="4067175" cy="677862"/>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800" b="1" dirty="0">
                <a:solidFill>
                  <a:schemeClr val="accent2"/>
                </a:solidFill>
                <a:latin typeface="Times New Roman" pitchFamily="18" charset="0"/>
              </a:rPr>
              <a:t>Soft Collision</a:t>
            </a:r>
          </a:p>
        </p:txBody>
      </p:sp>
      <p:sp>
        <p:nvSpPr>
          <p:cNvPr id="15367"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3860800" y="-19050"/>
            <a:ext cx="5287963" cy="6904038"/>
            <a:chOff x="2432" y="-12"/>
            <a:chExt cx="3331" cy="4349"/>
          </a:xfrm>
        </p:grpSpPr>
        <p:pic>
          <p:nvPicPr>
            <p:cNvPr id="16387" name="Picture 3"/>
            <p:cNvPicPr>
              <a:picLocks noChangeAspect="1" noChangeArrowheads="1"/>
            </p:cNvPicPr>
            <p:nvPr/>
          </p:nvPicPr>
          <p:blipFill>
            <a:blip r:embed="rId3"/>
            <a:srcRect/>
            <a:stretch>
              <a:fillRect/>
            </a:stretch>
          </p:blipFill>
          <p:spPr bwMode="auto">
            <a:xfrm>
              <a:off x="2541" y="-12"/>
              <a:ext cx="3222" cy="4344"/>
            </a:xfrm>
            <a:prstGeom prst="rect">
              <a:avLst/>
            </a:prstGeom>
            <a:noFill/>
            <a:ln w="12700">
              <a:noFill/>
              <a:miter lim="800000"/>
              <a:headEnd type="none" w="sm" len="sm"/>
              <a:tailEnd type="none" w="sm" len="sm"/>
            </a:ln>
            <a:effectLst/>
          </p:spPr>
        </p:pic>
        <p:sp>
          <p:nvSpPr>
            <p:cNvPr id="16388" name="Text Box 4"/>
            <p:cNvSpPr txBox="1">
              <a:spLocks noChangeArrowheads="1"/>
            </p:cNvSpPr>
            <p:nvPr/>
          </p:nvSpPr>
          <p:spPr bwMode="auto">
            <a:xfrm rot="16216750">
              <a:off x="2188" y="3964"/>
              <a:ext cx="617"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Robert J. Lillie</a:t>
              </a:r>
            </a:p>
          </p:txBody>
        </p:sp>
      </p:grpSp>
      <p:sp>
        <p:nvSpPr>
          <p:cNvPr id="16389" name="Rectangle 5"/>
          <p:cNvSpPr>
            <a:spLocks noChangeArrowheads="1"/>
          </p:cNvSpPr>
          <p:nvPr/>
        </p:nvSpPr>
        <p:spPr bwMode="auto">
          <a:xfrm>
            <a:off x="0" y="2889250"/>
            <a:ext cx="3995738"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i="1">
                <a:latin typeface="Times New Roman" pitchFamily="18" charset="0"/>
              </a:rPr>
              <a:t>Alps,</a:t>
            </a:r>
          </a:p>
          <a:p>
            <a:pPr algn="ctr" eaLnBrk="0" hangingPunct="0">
              <a:lnSpc>
                <a:spcPct val="80000"/>
              </a:lnSpc>
            </a:pPr>
            <a:r>
              <a:rPr lang="en-US" sz="4000" b="1" i="1">
                <a:latin typeface="Times New Roman" pitchFamily="18" charset="0"/>
              </a:rPr>
              <a:t>Switzerland</a:t>
            </a:r>
          </a:p>
        </p:txBody>
      </p:sp>
      <p:sp>
        <p:nvSpPr>
          <p:cNvPr id="16390" name="Rectangle 6"/>
          <p:cNvSpPr>
            <a:spLocks noChangeArrowheads="1"/>
          </p:cNvSpPr>
          <p:nvPr/>
        </p:nvSpPr>
        <p:spPr bwMode="auto">
          <a:xfrm>
            <a:off x="0" y="1268413"/>
            <a:ext cx="4067175" cy="677862"/>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800" b="1">
                <a:solidFill>
                  <a:schemeClr val="accent2"/>
                </a:solidFill>
                <a:latin typeface="Times New Roman" pitchFamily="18" charset="0"/>
              </a:rPr>
              <a:t>Hard Collision</a:t>
            </a:r>
          </a:p>
        </p:txBody>
      </p:sp>
      <p:sp>
        <p:nvSpPr>
          <p:cNvPr id="16391"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619125" y="119063"/>
            <a:ext cx="7905750" cy="6694487"/>
            <a:chOff x="390" y="75"/>
            <a:chExt cx="4980" cy="4217"/>
          </a:xfrm>
        </p:grpSpPr>
        <p:pic>
          <p:nvPicPr>
            <p:cNvPr id="17411" name="Picture 3"/>
            <p:cNvPicPr>
              <a:picLocks noChangeAspect="1" noChangeArrowheads="1"/>
            </p:cNvPicPr>
            <p:nvPr/>
          </p:nvPicPr>
          <p:blipFill>
            <a:blip r:embed="rId3"/>
            <a:srcRect/>
            <a:stretch>
              <a:fillRect/>
            </a:stretch>
          </p:blipFill>
          <p:spPr bwMode="auto">
            <a:xfrm>
              <a:off x="390" y="75"/>
              <a:ext cx="4980" cy="4170"/>
            </a:xfrm>
            <a:prstGeom prst="rect">
              <a:avLst/>
            </a:prstGeom>
            <a:noFill/>
            <a:ln w="12700">
              <a:noFill/>
              <a:miter lim="800000"/>
              <a:headEnd type="none" w="sm" len="sm"/>
              <a:tailEnd type="none" w="sm" len="sm"/>
            </a:ln>
            <a:effectLst/>
          </p:spPr>
        </p:pic>
        <p:sp>
          <p:nvSpPr>
            <p:cNvPr id="17412" name="Text Box 4"/>
            <p:cNvSpPr txBox="1">
              <a:spLocks noChangeArrowheads="1"/>
            </p:cNvSpPr>
            <p:nvPr/>
          </p:nvSpPr>
          <p:spPr bwMode="auto">
            <a:xfrm rot="16216750">
              <a:off x="3883" y="2381"/>
              <a:ext cx="617"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Robert J. Lillie</a:t>
              </a:r>
            </a:p>
          </p:txBody>
        </p:sp>
        <p:sp>
          <p:nvSpPr>
            <p:cNvPr id="17413" name="Text Box 5"/>
            <p:cNvSpPr txBox="1">
              <a:spLocks noChangeArrowheads="1"/>
            </p:cNvSpPr>
            <p:nvPr/>
          </p:nvSpPr>
          <p:spPr bwMode="auto">
            <a:xfrm rot="16216750">
              <a:off x="3889" y="3919"/>
              <a:ext cx="617"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Robert J. Lillie</a:t>
              </a:r>
            </a:p>
          </p:txBody>
        </p:sp>
      </p:grpSp>
      <p:sp>
        <p:nvSpPr>
          <p:cNvPr id="17414" name="Text Box 6"/>
          <p:cNvSpPr txBox="1">
            <a:spLocks noChangeArrowheads="1"/>
          </p:cNvSpPr>
          <p:nvPr/>
        </p:nvSpPr>
        <p:spPr bwMode="auto">
          <a:xfrm>
            <a:off x="-73025" y="648970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0" y="1585912"/>
            <a:ext cx="9144000" cy="3709358"/>
          </a:xfrm>
          <a:prstGeom prst="rect">
            <a:avLst/>
          </a:prstGeom>
          <a:noFill/>
          <a:ln w="12700">
            <a:noFill/>
            <a:miter lim="800000"/>
            <a:headEnd type="none" w="sm" len="sm"/>
            <a:tailEnd type="none" w="sm" len="sm"/>
          </a:ln>
          <a:effectLst/>
        </p:spPr>
      </p:pic>
      <p:sp>
        <p:nvSpPr>
          <p:cNvPr id="18435"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1404937"/>
            <a:ext cx="9161684" cy="4081463"/>
          </a:xfrm>
          <a:prstGeom prst="rect">
            <a:avLst/>
          </a:prstGeom>
          <a:noFill/>
          <a:ln w="12700">
            <a:noFill/>
            <a:miter lim="800000"/>
            <a:headEnd type="none" w="sm" len="sm"/>
            <a:tailEnd type="none" w="sm" len="sm"/>
          </a:ln>
          <a:effectLst/>
        </p:spPr>
      </p:pic>
      <p:sp>
        <p:nvSpPr>
          <p:cNvPr id="19459"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pic>
        <p:nvPicPr>
          <p:cNvPr id="44034" name="Picture 2" descr="http://img.alibaba.com/photo/205056805/11000t_688TEU_CONTAINER_SHIP_FOR_SALE.jpg"/>
          <p:cNvPicPr>
            <a:picLocks noChangeAspect="1" noChangeArrowheads="1"/>
          </p:cNvPicPr>
          <p:nvPr/>
        </p:nvPicPr>
        <p:blipFill>
          <a:blip r:embed="rId4"/>
          <a:srcRect/>
          <a:stretch>
            <a:fillRect/>
          </a:stretch>
        </p:blipFill>
        <p:spPr bwMode="auto">
          <a:xfrm>
            <a:off x="6096001" y="4573604"/>
            <a:ext cx="3048000" cy="2284396"/>
          </a:xfrm>
          <a:prstGeom prst="rect">
            <a:avLst/>
          </a:prstGeom>
          <a:noFill/>
          <a:effectLst>
            <a:outerShdw blurRad="50800" dist="38100" dir="13500000" algn="br" rotWithShape="0">
              <a:prstClr val="black">
                <a:alpha val="40000"/>
              </a:prstClr>
            </a:outerShdw>
          </a:effectLst>
        </p:spPr>
      </p:pic>
      <p:pic>
        <p:nvPicPr>
          <p:cNvPr id="44036" name="Picture 4" descr="http://www.whitesremovals.co.uk/images/Container_Ship.jpg"/>
          <p:cNvPicPr>
            <a:picLocks noChangeAspect="1" noChangeArrowheads="1"/>
          </p:cNvPicPr>
          <p:nvPr/>
        </p:nvPicPr>
        <p:blipFill>
          <a:blip r:embed="rId5"/>
          <a:srcRect/>
          <a:stretch>
            <a:fillRect/>
          </a:stretch>
        </p:blipFill>
        <p:spPr bwMode="auto">
          <a:xfrm>
            <a:off x="0" y="4648200"/>
            <a:ext cx="3314700" cy="2209800"/>
          </a:xfrm>
          <a:prstGeom prst="rect">
            <a:avLst/>
          </a:prstGeom>
          <a:noFill/>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1219200"/>
            <a:ext cx="9086850" cy="3324225"/>
          </a:xfrm>
          <a:prstGeom prst="rect">
            <a:avLst/>
          </a:prstGeom>
          <a:noFill/>
          <a:ln w="12700">
            <a:noFill/>
            <a:miter lim="800000"/>
            <a:headEnd type="none" w="sm" len="sm"/>
            <a:tailEnd type="none" w="sm" len="sm"/>
          </a:ln>
          <a:effectLst/>
        </p:spPr>
      </p:pic>
      <p:sp>
        <p:nvSpPr>
          <p:cNvPr id="20483"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6147"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6148" name="Text Box 4"/>
          <p:cNvSpPr txBox="1">
            <a:spLocks noChangeArrowheads="1"/>
          </p:cNvSpPr>
          <p:nvPr/>
        </p:nvSpPr>
        <p:spPr bwMode="auto">
          <a:xfrm>
            <a:off x="215900" y="438150"/>
            <a:ext cx="4751388"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srcRect/>
          <a:stretch>
            <a:fillRect/>
          </a:stretch>
        </p:blipFill>
        <p:spPr bwMode="auto">
          <a:xfrm>
            <a:off x="-23813" y="376238"/>
            <a:ext cx="9191626" cy="6105525"/>
          </a:xfrm>
          <a:prstGeom prst="rect">
            <a:avLst/>
          </a:prstGeom>
          <a:noFill/>
          <a:ln w="12700">
            <a:noFill/>
            <a:miter lim="800000"/>
            <a:headEnd type="none" w="sm" len="sm"/>
            <a:tailEnd type="none" w="sm" len="sm"/>
          </a:ln>
          <a:effectLst/>
        </p:spPr>
      </p:pic>
      <p:sp>
        <p:nvSpPr>
          <p:cNvPr id="21509" name="Rectangle 5"/>
          <p:cNvSpPr>
            <a:spLocks noChangeArrowheads="1"/>
          </p:cNvSpPr>
          <p:nvPr/>
        </p:nvSpPr>
        <p:spPr bwMode="auto">
          <a:xfrm>
            <a:off x="1404938" y="4721225"/>
            <a:ext cx="62992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bg1"/>
                </a:solidFill>
                <a:latin typeface="Times New Roman" pitchFamily="18" charset="0"/>
              </a:rPr>
              <a:t>Himalayas, India/Tibet</a:t>
            </a:r>
          </a:p>
        </p:txBody>
      </p:sp>
      <p:sp>
        <p:nvSpPr>
          <p:cNvPr id="21510" name="Rectangle 6"/>
          <p:cNvSpPr>
            <a:spLocks noChangeArrowheads="1"/>
          </p:cNvSpPr>
          <p:nvPr/>
        </p:nvSpPr>
        <p:spPr bwMode="auto">
          <a:xfrm>
            <a:off x="2052638" y="417513"/>
            <a:ext cx="5003800"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Very High Mountains During Collision</a:t>
            </a:r>
          </a:p>
        </p:txBody>
      </p:sp>
      <p:sp>
        <p:nvSpPr>
          <p:cNvPr id="21511"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srcRect/>
          <a:stretch>
            <a:fillRect/>
          </a:stretch>
        </p:blipFill>
        <p:spPr bwMode="auto">
          <a:xfrm>
            <a:off x="-19050" y="873125"/>
            <a:ext cx="9182100" cy="6000750"/>
          </a:xfrm>
          <a:prstGeom prst="rect">
            <a:avLst/>
          </a:prstGeom>
          <a:noFill/>
          <a:ln w="12700">
            <a:noFill/>
            <a:miter lim="800000"/>
            <a:headEnd type="none" w="sm" len="sm"/>
            <a:tailEnd type="none" w="sm" len="sm"/>
          </a:ln>
          <a:effectLst/>
        </p:spPr>
      </p:pic>
      <p:sp>
        <p:nvSpPr>
          <p:cNvPr id="22533" name="Rectangle 5"/>
          <p:cNvSpPr>
            <a:spLocks noChangeArrowheads="1"/>
          </p:cNvSpPr>
          <p:nvPr/>
        </p:nvSpPr>
        <p:spPr bwMode="auto">
          <a:xfrm>
            <a:off x="1404938" y="6237288"/>
            <a:ext cx="6299200" cy="579437"/>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bg1"/>
                </a:solidFill>
                <a:latin typeface="Times New Roman" pitchFamily="18" charset="0"/>
              </a:rPr>
              <a:t>Brooks Range</a:t>
            </a:r>
          </a:p>
        </p:txBody>
      </p:sp>
      <p:sp>
        <p:nvSpPr>
          <p:cNvPr id="22534"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22535" name="Rectangle 7"/>
          <p:cNvSpPr>
            <a:spLocks noChangeArrowheads="1"/>
          </p:cNvSpPr>
          <p:nvPr/>
        </p:nvSpPr>
        <p:spPr bwMode="auto">
          <a:xfrm>
            <a:off x="0" y="1160463"/>
            <a:ext cx="9109075"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i="1">
                <a:latin typeface="Times New Roman" pitchFamily="18" charset="0"/>
              </a:rPr>
              <a:t>Gates of the Arctic National Park and Preserve, Alaska</a:t>
            </a:r>
          </a:p>
        </p:txBody>
      </p:sp>
      <p:sp>
        <p:nvSpPr>
          <p:cNvPr id="22536" name="Rectangle 8"/>
          <p:cNvSpPr>
            <a:spLocks noChangeArrowheads="1"/>
          </p:cNvSpPr>
          <p:nvPr/>
        </p:nvSpPr>
        <p:spPr bwMode="auto">
          <a:xfrm>
            <a:off x="0" y="188913"/>
            <a:ext cx="9144000" cy="4826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200" b="1">
                <a:solidFill>
                  <a:schemeClr val="accent2"/>
                </a:solidFill>
                <a:latin typeface="Times New Roman" pitchFamily="18" charset="0"/>
              </a:rPr>
              <a:t>Moderate Height after some Erosion and Rebound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srcRect/>
          <a:stretch>
            <a:fillRect/>
          </a:stretch>
        </p:blipFill>
        <p:spPr bwMode="auto">
          <a:xfrm>
            <a:off x="-19050" y="654050"/>
            <a:ext cx="9182100" cy="6267450"/>
          </a:xfrm>
          <a:prstGeom prst="rect">
            <a:avLst/>
          </a:prstGeom>
          <a:noFill/>
          <a:ln w="12700">
            <a:noFill/>
            <a:miter lim="800000"/>
            <a:headEnd type="none" w="sm" len="sm"/>
            <a:tailEnd type="none" w="sm" len="sm"/>
          </a:ln>
          <a:effectLst/>
        </p:spPr>
      </p:pic>
      <p:sp>
        <p:nvSpPr>
          <p:cNvPr id="23557" name="Rectangle 5"/>
          <p:cNvSpPr>
            <a:spLocks noChangeArrowheads="1"/>
          </p:cNvSpPr>
          <p:nvPr/>
        </p:nvSpPr>
        <p:spPr bwMode="auto">
          <a:xfrm>
            <a:off x="1042988" y="6127750"/>
            <a:ext cx="70231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latin typeface="Times New Roman" pitchFamily="18" charset="0"/>
              </a:rPr>
              <a:t>Appalachian Mountains</a:t>
            </a:r>
          </a:p>
        </p:txBody>
      </p:sp>
      <p:sp>
        <p:nvSpPr>
          <p:cNvPr id="23558"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23559" name="Rectangle 7"/>
          <p:cNvSpPr>
            <a:spLocks noChangeArrowheads="1"/>
          </p:cNvSpPr>
          <p:nvPr/>
        </p:nvSpPr>
        <p:spPr bwMode="auto">
          <a:xfrm>
            <a:off x="0" y="1160463"/>
            <a:ext cx="9144000" cy="579437"/>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i="1">
                <a:solidFill>
                  <a:schemeClr val="bg1"/>
                </a:solidFill>
                <a:latin typeface="Times New Roman" pitchFamily="18" charset="0"/>
              </a:rPr>
              <a:t>Blue Ridge Parkway, North Carolina</a:t>
            </a:r>
          </a:p>
        </p:txBody>
      </p:sp>
      <p:sp>
        <p:nvSpPr>
          <p:cNvPr id="23560" name="Rectangle 8"/>
          <p:cNvSpPr>
            <a:spLocks noChangeArrowheads="1"/>
          </p:cNvSpPr>
          <p:nvPr/>
        </p:nvSpPr>
        <p:spPr bwMode="auto">
          <a:xfrm>
            <a:off x="0" y="80963"/>
            <a:ext cx="9144000" cy="531812"/>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600" b="1">
                <a:solidFill>
                  <a:schemeClr val="accent2"/>
                </a:solidFill>
                <a:latin typeface="Times New Roman" pitchFamily="18" charset="0"/>
              </a:rPr>
              <a:t>Lower Mountains after Extensive Erosion</a:t>
            </a:r>
          </a:p>
        </p:txBody>
      </p:sp>
      <p:sp>
        <p:nvSpPr>
          <p:cNvPr id="23561" name="Rectangle 9"/>
          <p:cNvSpPr>
            <a:spLocks noChangeArrowheads="1"/>
          </p:cNvSpPr>
          <p:nvPr/>
        </p:nvSpPr>
        <p:spPr bwMode="auto">
          <a:xfrm>
            <a:off x="34925" y="4679950"/>
            <a:ext cx="3959225" cy="87312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200" b="1" i="1">
                <a:solidFill>
                  <a:schemeClr val="bg1"/>
                </a:solidFill>
                <a:latin typeface="Times New Roman" pitchFamily="18" charset="0"/>
              </a:rPr>
              <a:t>High-Grade Metamorphic Rocks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452438" y="123825"/>
            <a:ext cx="8239125" cy="6661150"/>
            <a:chOff x="285" y="78"/>
            <a:chExt cx="5190" cy="4196"/>
          </a:xfrm>
        </p:grpSpPr>
        <p:pic>
          <p:nvPicPr>
            <p:cNvPr id="24579" name="Picture 3"/>
            <p:cNvPicPr>
              <a:picLocks noChangeAspect="1" noChangeArrowheads="1"/>
            </p:cNvPicPr>
            <p:nvPr/>
          </p:nvPicPr>
          <p:blipFill>
            <a:blip r:embed="rId3"/>
            <a:srcRect/>
            <a:stretch>
              <a:fillRect/>
            </a:stretch>
          </p:blipFill>
          <p:spPr bwMode="auto">
            <a:xfrm>
              <a:off x="285" y="78"/>
              <a:ext cx="5190" cy="4164"/>
            </a:xfrm>
            <a:prstGeom prst="rect">
              <a:avLst/>
            </a:prstGeom>
            <a:noFill/>
            <a:ln w="12700">
              <a:noFill/>
              <a:miter lim="800000"/>
              <a:headEnd type="none" w="sm" len="sm"/>
              <a:tailEnd type="none" w="sm" len="sm"/>
            </a:ln>
            <a:effectLst/>
          </p:spPr>
        </p:pic>
        <p:sp>
          <p:nvSpPr>
            <p:cNvPr id="24580" name="Text Box 4"/>
            <p:cNvSpPr txBox="1">
              <a:spLocks noChangeArrowheads="1"/>
            </p:cNvSpPr>
            <p:nvPr/>
          </p:nvSpPr>
          <p:spPr bwMode="auto">
            <a:xfrm rot="16216750">
              <a:off x="3158" y="1084"/>
              <a:ext cx="617"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Robert J. Lillie</a:t>
              </a:r>
            </a:p>
          </p:txBody>
        </p:sp>
        <p:sp>
          <p:nvSpPr>
            <p:cNvPr id="24581" name="Text Box 5"/>
            <p:cNvSpPr txBox="1">
              <a:spLocks noChangeArrowheads="1"/>
            </p:cNvSpPr>
            <p:nvPr/>
          </p:nvSpPr>
          <p:spPr bwMode="auto">
            <a:xfrm rot="16216750">
              <a:off x="3158" y="2467"/>
              <a:ext cx="617"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Robert J. Lillie</a:t>
              </a:r>
            </a:p>
          </p:txBody>
        </p:sp>
        <p:sp>
          <p:nvSpPr>
            <p:cNvPr id="24582" name="Text Box 6"/>
            <p:cNvSpPr txBox="1">
              <a:spLocks noChangeArrowheads="1"/>
            </p:cNvSpPr>
            <p:nvPr/>
          </p:nvSpPr>
          <p:spPr bwMode="auto">
            <a:xfrm rot="16216750">
              <a:off x="3186" y="3901"/>
              <a:ext cx="617"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Robert J. Lillie</a:t>
              </a:r>
            </a:p>
          </p:txBody>
        </p:sp>
      </p:grpSp>
      <p:sp>
        <p:nvSpPr>
          <p:cNvPr id="24583"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rgbClr val="3399FF"/>
          </a:solidFill>
          <a:ln w="12700">
            <a:noFill/>
            <a:miter lim="800000"/>
            <a:headEnd type="none" w="sm" len="sm"/>
            <a:tailEnd type="none" w="sm" len="sm"/>
          </a:ln>
          <a:effectLst/>
        </p:spPr>
        <p:txBody>
          <a:bodyPr wrap="none" anchor="ctr"/>
          <a:lstStyle/>
          <a:p>
            <a:endParaRPr lang="en-US"/>
          </a:p>
        </p:txBody>
      </p:sp>
      <p:sp>
        <p:nvSpPr>
          <p:cNvPr id="25603" name="Text Box 3"/>
          <p:cNvSpPr txBox="1">
            <a:spLocks noChangeArrowheads="1"/>
          </p:cNvSpPr>
          <p:nvPr/>
        </p:nvSpPr>
        <p:spPr bwMode="auto">
          <a:xfrm>
            <a:off x="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25604" name="Rectangle 4"/>
          <p:cNvSpPr>
            <a:spLocks noChangeArrowheads="1"/>
          </p:cNvSpPr>
          <p:nvPr/>
        </p:nvSpPr>
        <p:spPr bwMode="auto">
          <a:xfrm>
            <a:off x="287338" y="5697538"/>
            <a:ext cx="4572000" cy="96837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400" b="1">
                <a:solidFill>
                  <a:schemeClr val="bg1"/>
                </a:solidFill>
                <a:latin typeface="Times New Roman" pitchFamily="18" charset="0"/>
              </a:rPr>
              <a:t>TECTONIC DEVELOPMENT OF APPALACHIAN MOUNTAINS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19050"/>
            <a:ext cx="9144000" cy="6896100"/>
          </a:xfrm>
          <a:prstGeom prst="rect">
            <a:avLst/>
          </a:prstGeom>
          <a:noFill/>
          <a:ln w="12700">
            <a:noFill/>
            <a:miter lim="800000"/>
            <a:headEnd type="none" w="sm" len="sm"/>
            <a:tailEnd type="none" w="sm" len="sm"/>
          </a:ln>
          <a:effectLst/>
        </p:spPr>
      </p:pic>
      <p:sp>
        <p:nvSpPr>
          <p:cNvPr id="26627" name="Rectangle 3"/>
          <p:cNvSpPr>
            <a:spLocks noChangeArrowheads="1"/>
          </p:cNvSpPr>
          <p:nvPr/>
        </p:nvSpPr>
        <p:spPr bwMode="auto">
          <a:xfrm>
            <a:off x="358775" y="441325"/>
            <a:ext cx="4103688" cy="4826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200" b="1" i="1">
                <a:solidFill>
                  <a:schemeClr val="accent2"/>
                </a:solidFill>
                <a:latin typeface="Times New Roman" pitchFamily="18" charset="0"/>
              </a:rPr>
              <a:t>Iapetus Ocean Opens</a:t>
            </a:r>
          </a:p>
        </p:txBody>
      </p:sp>
      <p:sp>
        <p:nvSpPr>
          <p:cNvPr id="26628" name="Text Box 4"/>
          <p:cNvSpPr txBox="1">
            <a:spLocks noChangeArrowheads="1"/>
          </p:cNvSpPr>
          <p:nvPr/>
        </p:nvSpPr>
        <p:spPr bwMode="auto">
          <a:xfrm>
            <a:off x="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26629" name="Rectangle 5"/>
          <p:cNvSpPr>
            <a:spLocks noChangeArrowheads="1"/>
          </p:cNvSpPr>
          <p:nvPr/>
        </p:nvSpPr>
        <p:spPr bwMode="auto">
          <a:xfrm>
            <a:off x="287338" y="5697538"/>
            <a:ext cx="4572000" cy="96837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400" b="1">
                <a:solidFill>
                  <a:schemeClr val="bg1"/>
                </a:solidFill>
                <a:latin typeface="Times New Roman" pitchFamily="18" charset="0"/>
              </a:rPr>
              <a:t>TECTONIC DEVELOPMENT OF APPALACHIAN MOUNTAINS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19050" y="-14288"/>
            <a:ext cx="9182100" cy="6886576"/>
          </a:xfrm>
          <a:prstGeom prst="rect">
            <a:avLst/>
          </a:prstGeom>
          <a:noFill/>
          <a:ln w="12700">
            <a:noFill/>
            <a:miter lim="800000"/>
            <a:headEnd type="none" w="sm" len="sm"/>
            <a:tailEnd type="none" w="sm" len="sm"/>
          </a:ln>
          <a:effectLst/>
        </p:spPr>
      </p:pic>
      <p:sp>
        <p:nvSpPr>
          <p:cNvPr id="27651" name="Rectangle 3"/>
          <p:cNvSpPr>
            <a:spLocks noChangeArrowheads="1"/>
          </p:cNvSpPr>
          <p:nvPr/>
        </p:nvSpPr>
        <p:spPr bwMode="auto">
          <a:xfrm>
            <a:off x="358775" y="441325"/>
            <a:ext cx="4103688" cy="4826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200" b="1" i="1">
                <a:solidFill>
                  <a:schemeClr val="accent2"/>
                </a:solidFill>
                <a:latin typeface="Times New Roman" pitchFamily="18" charset="0"/>
              </a:rPr>
              <a:t>Iapetus Ocean Closes</a:t>
            </a:r>
          </a:p>
        </p:txBody>
      </p:sp>
      <p:sp>
        <p:nvSpPr>
          <p:cNvPr id="27652" name="Text Box 4"/>
          <p:cNvSpPr txBox="1">
            <a:spLocks noChangeArrowheads="1"/>
          </p:cNvSpPr>
          <p:nvPr/>
        </p:nvSpPr>
        <p:spPr bwMode="auto">
          <a:xfrm>
            <a:off x="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27653" name="Rectangle 5"/>
          <p:cNvSpPr>
            <a:spLocks noChangeArrowheads="1"/>
          </p:cNvSpPr>
          <p:nvPr/>
        </p:nvSpPr>
        <p:spPr bwMode="auto">
          <a:xfrm>
            <a:off x="287338" y="5697538"/>
            <a:ext cx="4572000" cy="96837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400" b="1">
                <a:solidFill>
                  <a:schemeClr val="bg1"/>
                </a:solidFill>
                <a:latin typeface="Times New Roman" pitchFamily="18" charset="0"/>
              </a:rPr>
              <a:t>TECTONIC DEVELOPMENT OF APPALACHIAN MOUNTAINS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9050" y="-9525"/>
            <a:ext cx="9182100" cy="6877050"/>
          </a:xfrm>
          <a:prstGeom prst="rect">
            <a:avLst/>
          </a:prstGeom>
          <a:noFill/>
          <a:ln w="12700">
            <a:noFill/>
            <a:miter lim="800000"/>
            <a:headEnd type="none" w="sm" len="sm"/>
            <a:tailEnd type="none" w="sm" len="sm"/>
          </a:ln>
          <a:effectLst/>
        </p:spPr>
      </p:pic>
      <p:sp>
        <p:nvSpPr>
          <p:cNvPr id="28675" name="Rectangle 3"/>
          <p:cNvSpPr>
            <a:spLocks noChangeArrowheads="1"/>
          </p:cNvSpPr>
          <p:nvPr/>
        </p:nvSpPr>
        <p:spPr bwMode="auto">
          <a:xfrm>
            <a:off x="1690688" y="30163"/>
            <a:ext cx="7345362" cy="482600"/>
          </a:xfrm>
          <a:prstGeom prst="rect">
            <a:avLst/>
          </a:prstGeom>
          <a:noFill/>
          <a:ln w="12700">
            <a:noFill/>
            <a:miter lim="800000"/>
            <a:headEnd type="none" w="sm" len="sm"/>
            <a:tailEnd type="none" w="sm" len="sm"/>
          </a:ln>
          <a:effectLst/>
        </p:spPr>
        <p:txBody>
          <a:bodyPr>
            <a:spAutoFit/>
          </a:bodyPr>
          <a:lstStyle/>
          <a:p>
            <a:pPr eaLnBrk="0" hangingPunct="0">
              <a:lnSpc>
                <a:spcPct val="80000"/>
              </a:lnSpc>
            </a:pPr>
            <a:r>
              <a:rPr lang="en-US" sz="3200" b="1" i="1">
                <a:solidFill>
                  <a:schemeClr val="accent2"/>
                </a:solidFill>
                <a:latin typeface="Times New Roman" pitchFamily="18" charset="0"/>
              </a:rPr>
              <a:t>Atlantic Ocean and Gulf of Mexico Ocean</a:t>
            </a:r>
          </a:p>
        </p:txBody>
      </p:sp>
      <p:sp>
        <p:nvSpPr>
          <p:cNvPr id="28676" name="Text Box 4"/>
          <p:cNvSpPr txBox="1">
            <a:spLocks noChangeArrowheads="1"/>
          </p:cNvSpPr>
          <p:nvPr/>
        </p:nvSpPr>
        <p:spPr bwMode="auto">
          <a:xfrm>
            <a:off x="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28677" name="Rectangle 5"/>
          <p:cNvSpPr>
            <a:spLocks noChangeArrowheads="1"/>
          </p:cNvSpPr>
          <p:nvPr/>
        </p:nvSpPr>
        <p:spPr bwMode="auto">
          <a:xfrm>
            <a:off x="287338" y="5697538"/>
            <a:ext cx="4572000" cy="96837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400" b="1">
                <a:solidFill>
                  <a:schemeClr val="bg1"/>
                </a:solidFill>
                <a:latin typeface="Times New Roman" pitchFamily="18" charset="0"/>
              </a:rPr>
              <a:t>TECTONIC DEVELOPMENT OF APPALACHIAN MOUNTAINS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142875" y="2060575"/>
            <a:ext cx="7648575" cy="1781175"/>
          </a:xfrm>
          <a:prstGeom prst="rect">
            <a:avLst/>
          </a:prstGeom>
          <a:noFill/>
          <a:ln w="12700">
            <a:noFill/>
            <a:miter lim="800000"/>
            <a:headEnd type="none" w="sm" len="sm"/>
            <a:tailEnd type="none" w="sm" len="sm"/>
          </a:ln>
          <a:effectLst/>
        </p:spPr>
      </p:pic>
      <p:sp>
        <p:nvSpPr>
          <p:cNvPr id="29699" name="Rectangle 3"/>
          <p:cNvSpPr>
            <a:spLocks noChangeArrowheads="1"/>
          </p:cNvSpPr>
          <p:nvPr/>
        </p:nvSpPr>
        <p:spPr bwMode="auto">
          <a:xfrm>
            <a:off x="0" y="319088"/>
            <a:ext cx="9144000"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Tectonic Evolution of Southern Appalachian Mountains</a:t>
            </a:r>
          </a:p>
        </p:txBody>
      </p:sp>
      <p:sp>
        <p:nvSpPr>
          <p:cNvPr id="29700" name="Rectangle 4"/>
          <p:cNvSpPr>
            <a:spLocks noChangeArrowheads="1"/>
          </p:cNvSpPr>
          <p:nvPr/>
        </p:nvSpPr>
        <p:spPr bwMode="auto">
          <a:xfrm>
            <a:off x="215900" y="4927600"/>
            <a:ext cx="8677275"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dirty="0" smtClean="0">
                <a:solidFill>
                  <a:schemeClr val="accent2"/>
                </a:solidFill>
                <a:latin typeface="Times New Roman" pitchFamily="18" charset="0"/>
              </a:rPr>
              <a:t>Pannotia Rifts </a:t>
            </a:r>
            <a:r>
              <a:rPr lang="en-US" sz="4000" b="1" dirty="0">
                <a:solidFill>
                  <a:schemeClr val="accent2"/>
                </a:solidFill>
                <a:latin typeface="Times New Roman" pitchFamily="18" charset="0"/>
              </a:rPr>
              <a:t>Apart</a:t>
            </a:r>
          </a:p>
        </p:txBody>
      </p:sp>
      <p:sp>
        <p:nvSpPr>
          <p:cNvPr id="29701" name="Text Box 5"/>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6" name="TextBox 5"/>
          <p:cNvSpPr txBox="1"/>
          <p:nvPr/>
        </p:nvSpPr>
        <p:spPr>
          <a:xfrm>
            <a:off x="76200" y="2600980"/>
            <a:ext cx="2667000" cy="523220"/>
          </a:xfrm>
          <a:prstGeom prst="rect">
            <a:avLst/>
          </a:prstGeom>
          <a:noFill/>
        </p:spPr>
        <p:txBody>
          <a:bodyPr wrap="square" rtlCol="0">
            <a:spAutoFit/>
          </a:bodyPr>
          <a:lstStyle/>
          <a:p>
            <a:pPr algn="ctr"/>
            <a:r>
              <a:rPr lang="en-US" sz="2800" b="1" dirty="0" smtClean="0"/>
              <a:t>North America</a:t>
            </a:r>
            <a:endParaRPr lang="en-US" sz="2800" b="1" dirty="0"/>
          </a:p>
        </p:txBody>
      </p:sp>
      <p:sp>
        <p:nvSpPr>
          <p:cNvPr id="7" name="TextBox 6"/>
          <p:cNvSpPr txBox="1"/>
          <p:nvPr/>
        </p:nvSpPr>
        <p:spPr>
          <a:xfrm>
            <a:off x="6248400" y="2590800"/>
            <a:ext cx="2895600" cy="523220"/>
          </a:xfrm>
          <a:prstGeom prst="rect">
            <a:avLst/>
          </a:prstGeom>
          <a:noFill/>
        </p:spPr>
        <p:txBody>
          <a:bodyPr wrap="square" rtlCol="0">
            <a:spAutoFit/>
          </a:bodyPr>
          <a:lstStyle/>
          <a:p>
            <a:pPr algn="ctr"/>
            <a:r>
              <a:rPr lang="en-US" sz="2800" b="1" dirty="0" smtClean="0"/>
              <a:t>Gondwanaland</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66675" y="1808163"/>
            <a:ext cx="9277350" cy="2238375"/>
          </a:xfrm>
          <a:prstGeom prst="rect">
            <a:avLst/>
          </a:prstGeom>
          <a:noFill/>
          <a:ln w="12700">
            <a:noFill/>
            <a:miter lim="800000"/>
            <a:headEnd type="none" w="sm" len="sm"/>
            <a:tailEnd type="none" w="sm" len="sm"/>
          </a:ln>
          <a:effectLst/>
        </p:spPr>
      </p:pic>
      <p:sp>
        <p:nvSpPr>
          <p:cNvPr id="30723" name="Rectangle 3"/>
          <p:cNvSpPr>
            <a:spLocks noChangeArrowheads="1"/>
          </p:cNvSpPr>
          <p:nvPr/>
        </p:nvSpPr>
        <p:spPr bwMode="auto">
          <a:xfrm>
            <a:off x="1296988" y="4924425"/>
            <a:ext cx="65151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Iapetus Ocean Opens</a:t>
            </a:r>
          </a:p>
        </p:txBody>
      </p:sp>
      <p:sp>
        <p:nvSpPr>
          <p:cNvPr id="30724"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30725" name="Rectangle 5"/>
          <p:cNvSpPr>
            <a:spLocks noChangeArrowheads="1"/>
          </p:cNvSpPr>
          <p:nvPr/>
        </p:nvSpPr>
        <p:spPr bwMode="auto">
          <a:xfrm>
            <a:off x="0" y="319088"/>
            <a:ext cx="9144000"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Tectonic Evolution of Southern Appalachian Mountains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7171"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7172" name="Text Box 4"/>
          <p:cNvSpPr txBox="1">
            <a:spLocks noChangeArrowheads="1"/>
          </p:cNvSpPr>
          <p:nvPr/>
        </p:nvSpPr>
        <p:spPr bwMode="auto">
          <a:xfrm>
            <a:off x="215900" y="438150"/>
            <a:ext cx="4751388"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28575" y="2024063"/>
            <a:ext cx="9086850" cy="2543175"/>
          </a:xfrm>
          <a:prstGeom prst="rect">
            <a:avLst/>
          </a:prstGeom>
          <a:noFill/>
          <a:ln w="12700">
            <a:noFill/>
            <a:miter lim="800000"/>
            <a:headEnd type="none" w="sm" len="sm"/>
            <a:tailEnd type="none" w="sm" len="sm"/>
          </a:ln>
          <a:effectLst/>
        </p:spPr>
      </p:pic>
      <p:sp>
        <p:nvSpPr>
          <p:cNvPr id="31747" name="Rectangle 3"/>
          <p:cNvSpPr>
            <a:spLocks noChangeArrowheads="1"/>
          </p:cNvSpPr>
          <p:nvPr/>
        </p:nvSpPr>
        <p:spPr bwMode="auto">
          <a:xfrm>
            <a:off x="1549400" y="4924425"/>
            <a:ext cx="6010275"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Iapetus Ocean Closes During Subduction</a:t>
            </a:r>
          </a:p>
        </p:txBody>
      </p:sp>
      <p:sp>
        <p:nvSpPr>
          <p:cNvPr id="31748"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31749" name="Rectangle 5"/>
          <p:cNvSpPr>
            <a:spLocks noChangeArrowheads="1"/>
          </p:cNvSpPr>
          <p:nvPr/>
        </p:nvSpPr>
        <p:spPr bwMode="auto">
          <a:xfrm>
            <a:off x="0" y="319088"/>
            <a:ext cx="9144000"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Tectonic Evolution of Southern Appalachian Mountains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215900" y="2132013"/>
            <a:ext cx="7105650" cy="2676525"/>
          </a:xfrm>
          <a:prstGeom prst="rect">
            <a:avLst/>
          </a:prstGeom>
          <a:noFill/>
          <a:ln w="12700">
            <a:noFill/>
            <a:miter lim="800000"/>
            <a:headEnd type="none" w="sm" len="sm"/>
            <a:tailEnd type="none" w="sm" len="sm"/>
          </a:ln>
          <a:effectLst/>
        </p:spPr>
      </p:pic>
      <p:sp>
        <p:nvSpPr>
          <p:cNvPr id="32771" name="Rectangle 3"/>
          <p:cNvSpPr>
            <a:spLocks noChangeArrowheads="1"/>
          </p:cNvSpPr>
          <p:nvPr/>
        </p:nvSpPr>
        <p:spPr bwMode="auto">
          <a:xfrm>
            <a:off x="215900" y="4937125"/>
            <a:ext cx="8677275"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Continents Collide, Forming Pangea</a:t>
            </a:r>
          </a:p>
        </p:txBody>
      </p:sp>
      <p:sp>
        <p:nvSpPr>
          <p:cNvPr id="32772"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32773" name="Rectangle 5"/>
          <p:cNvSpPr>
            <a:spLocks noChangeArrowheads="1"/>
          </p:cNvSpPr>
          <p:nvPr/>
        </p:nvSpPr>
        <p:spPr bwMode="auto">
          <a:xfrm>
            <a:off x="0" y="319088"/>
            <a:ext cx="9144000"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Tectonic Evolution of Southern Appalachian Mountains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114300" y="1484313"/>
            <a:ext cx="8705850" cy="2581275"/>
          </a:xfrm>
          <a:prstGeom prst="rect">
            <a:avLst/>
          </a:prstGeom>
          <a:noFill/>
          <a:ln w="12700">
            <a:noFill/>
            <a:miter lim="800000"/>
            <a:headEnd type="none" w="sm" len="sm"/>
            <a:tailEnd type="none" w="sm" len="sm"/>
          </a:ln>
          <a:effectLst/>
        </p:spPr>
      </p:pic>
      <p:sp>
        <p:nvSpPr>
          <p:cNvPr id="33795" name="Rectangle 3"/>
          <p:cNvSpPr>
            <a:spLocks noChangeArrowheads="1"/>
          </p:cNvSpPr>
          <p:nvPr/>
        </p:nvSpPr>
        <p:spPr bwMode="auto">
          <a:xfrm>
            <a:off x="1223963" y="4340225"/>
            <a:ext cx="6661150" cy="17986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Atlantic Ocean Opens</a:t>
            </a:r>
          </a:p>
          <a:p>
            <a:pPr algn="ctr" eaLnBrk="0" hangingPunct="0">
              <a:lnSpc>
                <a:spcPct val="40000"/>
              </a:lnSpc>
            </a:pPr>
            <a:endParaRPr lang="en-US" sz="4000" b="1">
              <a:solidFill>
                <a:schemeClr val="accent2"/>
              </a:solidFill>
              <a:latin typeface="Times New Roman" pitchFamily="18" charset="0"/>
            </a:endParaRPr>
          </a:p>
          <a:p>
            <a:pPr algn="ctr" eaLnBrk="0" hangingPunct="0">
              <a:lnSpc>
                <a:spcPct val="80000"/>
              </a:lnSpc>
            </a:pPr>
            <a:r>
              <a:rPr lang="en-US" sz="4000" b="1">
                <a:solidFill>
                  <a:schemeClr val="accent2"/>
                </a:solidFill>
                <a:latin typeface="Times New Roman" pitchFamily="18" charset="0"/>
              </a:rPr>
              <a:t>Note Tectonic Provinces of Southern Appalachians</a:t>
            </a:r>
          </a:p>
        </p:txBody>
      </p:sp>
      <p:sp>
        <p:nvSpPr>
          <p:cNvPr id="33796"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33797" name="Rectangle 5"/>
          <p:cNvSpPr>
            <a:spLocks noChangeArrowheads="1"/>
          </p:cNvSpPr>
          <p:nvPr/>
        </p:nvSpPr>
        <p:spPr bwMode="auto">
          <a:xfrm>
            <a:off x="0" y="319088"/>
            <a:ext cx="9144000" cy="106680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Tectonic Evolution of Southern Appalachian Mountains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34819"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34820" name="Text Box 4"/>
          <p:cNvSpPr txBox="1">
            <a:spLocks noChangeArrowheads="1"/>
          </p:cNvSpPr>
          <p:nvPr/>
        </p:nvSpPr>
        <p:spPr bwMode="auto">
          <a:xfrm>
            <a:off x="142875" y="1222375"/>
            <a:ext cx="4500563"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35843"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35844" name="Text Box 4"/>
          <p:cNvSpPr txBox="1">
            <a:spLocks noChangeArrowheads="1"/>
          </p:cNvSpPr>
          <p:nvPr/>
        </p:nvSpPr>
        <p:spPr bwMode="auto">
          <a:xfrm>
            <a:off x="142875" y="1222375"/>
            <a:ext cx="4500563"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
        <p:nvSpPr>
          <p:cNvPr id="35845" name="Line 5"/>
          <p:cNvSpPr>
            <a:spLocks noChangeShapeType="1"/>
          </p:cNvSpPr>
          <p:nvPr/>
        </p:nvSpPr>
        <p:spPr bwMode="auto">
          <a:xfrm>
            <a:off x="5903913" y="692150"/>
            <a:ext cx="539750" cy="2700338"/>
          </a:xfrm>
          <a:prstGeom prst="line">
            <a:avLst/>
          </a:prstGeom>
          <a:noFill/>
          <a:ln w="50800">
            <a:solidFill>
              <a:srgbClr val="0000FF"/>
            </a:solidFill>
            <a:round/>
            <a:headEnd type="none" w="lg" len="lg"/>
            <a:tailEnd type="stealth" w="lg" len="lg"/>
          </a:ln>
          <a:effectLst/>
        </p:spPr>
        <p:txBody>
          <a:bodyPr wrap="none" anchor="ctr"/>
          <a:lstStyle/>
          <a:p>
            <a:endParaRPr lang="en-US"/>
          </a:p>
        </p:txBody>
      </p:sp>
      <p:sp>
        <p:nvSpPr>
          <p:cNvPr id="35846" name="Rectangle 6"/>
          <p:cNvSpPr>
            <a:spLocks noChangeArrowheads="1"/>
          </p:cNvSpPr>
          <p:nvPr/>
        </p:nvSpPr>
        <p:spPr bwMode="auto">
          <a:xfrm>
            <a:off x="4860925" y="188913"/>
            <a:ext cx="2735263" cy="825500"/>
          </a:xfrm>
          <a:prstGeom prst="rect">
            <a:avLst/>
          </a:prstGeom>
          <a:solidFill>
            <a:srgbClr val="FFFF00"/>
          </a:solidFill>
          <a:ln w="50800">
            <a:solidFill>
              <a:srgbClr val="0000FF"/>
            </a:solidFill>
            <a:miter lim="800000"/>
            <a:headEnd type="none" w="sm" len="sm"/>
            <a:tailEnd type="none" w="sm" len="sm"/>
          </a:ln>
          <a:effectLst/>
        </p:spPr>
        <p:txBody>
          <a:bodyPr>
            <a:spAutoFit/>
          </a:bodyPr>
          <a:lstStyle/>
          <a:p>
            <a:pPr algn="ctr" eaLnBrk="0" hangingPunct="0">
              <a:lnSpc>
                <a:spcPct val="80000"/>
              </a:lnSpc>
            </a:pPr>
            <a:r>
              <a:rPr lang="en-US" sz="2800" b="1">
                <a:solidFill>
                  <a:schemeClr val="accent2"/>
                </a:solidFill>
                <a:latin typeface="Times New Roman" pitchFamily="18" charset="0"/>
              </a:rPr>
              <a:t>Line of Tectonic Cross Section</a:t>
            </a:r>
          </a:p>
        </p:txBody>
      </p:sp>
      <p:sp>
        <p:nvSpPr>
          <p:cNvPr id="35847" name="Rectangle 7"/>
          <p:cNvSpPr>
            <a:spLocks noChangeArrowheads="1"/>
          </p:cNvSpPr>
          <p:nvPr/>
        </p:nvSpPr>
        <p:spPr bwMode="auto">
          <a:xfrm>
            <a:off x="71438" y="260350"/>
            <a:ext cx="4714875" cy="82232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000" b="1" i="1">
                <a:latin typeface="Times New Roman" pitchFamily="18" charset="0"/>
              </a:rPr>
              <a:t>What do the Appalachians look like below the surface?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2425700"/>
            <a:ext cx="9072563" cy="2135188"/>
            <a:chOff x="0" y="1528"/>
            <a:chExt cx="5715" cy="1345"/>
          </a:xfrm>
        </p:grpSpPr>
        <p:pic>
          <p:nvPicPr>
            <p:cNvPr id="36867" name="Picture 3"/>
            <p:cNvPicPr>
              <a:picLocks noChangeAspect="1" noChangeArrowheads="1"/>
            </p:cNvPicPr>
            <p:nvPr/>
          </p:nvPicPr>
          <p:blipFill>
            <a:blip r:embed="rId3"/>
            <a:srcRect/>
            <a:stretch>
              <a:fillRect/>
            </a:stretch>
          </p:blipFill>
          <p:spPr bwMode="auto">
            <a:xfrm>
              <a:off x="99" y="1565"/>
              <a:ext cx="5616" cy="1308"/>
            </a:xfrm>
            <a:prstGeom prst="rect">
              <a:avLst/>
            </a:prstGeom>
            <a:noFill/>
            <a:ln w="12700">
              <a:noFill/>
              <a:miter lim="800000"/>
              <a:headEnd type="none" w="sm" len="sm"/>
              <a:tailEnd type="none" w="sm" len="sm"/>
            </a:ln>
            <a:effectLst/>
          </p:spPr>
        </p:pic>
        <p:sp>
          <p:nvSpPr>
            <p:cNvPr id="36868"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36869"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36870"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t="7921"/>
          <a:stretch>
            <a:fillRect/>
          </a:stretch>
        </p:blipFill>
        <p:spPr bwMode="auto">
          <a:xfrm>
            <a:off x="157163" y="2286000"/>
            <a:ext cx="8915400" cy="2657475"/>
          </a:xfrm>
          <a:prstGeom prst="rect">
            <a:avLst/>
          </a:prstGeom>
          <a:noFill/>
          <a:ln w="12700">
            <a:noFill/>
            <a:miter lim="800000"/>
            <a:headEnd type="none" w="sm" len="sm"/>
            <a:tailEnd type="none" w="sm" len="sm"/>
          </a:ln>
          <a:effectLst/>
        </p:spPr>
      </p:pic>
      <p:sp>
        <p:nvSpPr>
          <p:cNvPr id="37891" name="Text Box 3"/>
          <p:cNvSpPr txBox="1">
            <a:spLocks noChangeArrowheads="1"/>
          </p:cNvSpPr>
          <p:nvPr/>
        </p:nvSpPr>
        <p:spPr bwMode="auto">
          <a:xfrm rot="16200000">
            <a:off x="-900112" y="3348037"/>
            <a:ext cx="2006600" cy="206375"/>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sp>
        <p:nvSpPr>
          <p:cNvPr id="37892" name="Rectangle 4"/>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37893" name="Text Box 5"/>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9388" y="2276475"/>
            <a:ext cx="2663825" cy="2282825"/>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3200" b="1">
                <a:solidFill>
                  <a:schemeClr val="accent2"/>
                </a:solidFill>
                <a:latin typeface="Times New Roman" pitchFamily="18" charset="0"/>
              </a:rPr>
              <a:t>The VALLEY AND RIDGE PROVINCE is a </a:t>
            </a:r>
            <a:r>
              <a:rPr lang="en-US" sz="3200" b="1" u="sng">
                <a:solidFill>
                  <a:schemeClr val="accent2"/>
                </a:solidFill>
                <a:latin typeface="Times New Roman" pitchFamily="18" charset="0"/>
              </a:rPr>
              <a:t>fold and thrust belt</a:t>
            </a:r>
            <a:r>
              <a:rPr lang="en-US" sz="3200" b="1">
                <a:solidFill>
                  <a:schemeClr val="accent2"/>
                </a:solidFill>
                <a:latin typeface="Times New Roman" pitchFamily="18" charset="0"/>
              </a:rPr>
              <a:t>.</a:t>
            </a:r>
            <a:endParaRPr lang="en-US" sz="3200" b="1" u="sng">
              <a:solidFill>
                <a:schemeClr val="accent2"/>
              </a:solidFill>
              <a:latin typeface="Times New Roman" pitchFamily="18" charset="0"/>
            </a:endParaRPr>
          </a:p>
        </p:txBody>
      </p:sp>
      <p:sp>
        <p:nvSpPr>
          <p:cNvPr id="38915" name="Text Box 3"/>
          <p:cNvSpPr txBox="1">
            <a:spLocks noChangeArrowheads="1"/>
          </p:cNvSpPr>
          <p:nvPr/>
        </p:nvSpPr>
        <p:spPr bwMode="auto">
          <a:xfrm>
            <a:off x="-7302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3148013" y="115888"/>
            <a:ext cx="2828925" cy="1924050"/>
          </a:xfrm>
          <a:prstGeom prst="rect">
            <a:avLst/>
          </a:prstGeom>
          <a:noFill/>
          <a:ln w="12700">
            <a:noFill/>
            <a:miter lim="800000"/>
            <a:headEnd type="none" w="sm" len="sm"/>
            <a:tailEnd type="none" w="sm" len="sm"/>
          </a:ln>
          <a:effectLst/>
        </p:spPr>
      </p:pic>
      <p:sp>
        <p:nvSpPr>
          <p:cNvPr id="39939" name="Rectangle 3"/>
          <p:cNvSpPr>
            <a:spLocks noChangeArrowheads="1"/>
          </p:cNvSpPr>
          <p:nvPr/>
        </p:nvSpPr>
        <p:spPr bwMode="auto">
          <a:xfrm>
            <a:off x="179388" y="2276475"/>
            <a:ext cx="2663825" cy="2282825"/>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3200" b="1">
                <a:solidFill>
                  <a:schemeClr val="accent2"/>
                </a:solidFill>
                <a:latin typeface="Times New Roman" pitchFamily="18" charset="0"/>
              </a:rPr>
              <a:t>The VALLEY AND RIDGE PROVINCE is a </a:t>
            </a:r>
            <a:r>
              <a:rPr lang="en-US" sz="3200" b="1" u="sng">
                <a:solidFill>
                  <a:schemeClr val="accent2"/>
                </a:solidFill>
                <a:latin typeface="Times New Roman" pitchFamily="18" charset="0"/>
              </a:rPr>
              <a:t>fold and thrust belt</a:t>
            </a:r>
            <a:r>
              <a:rPr lang="en-US" sz="3200" b="1">
                <a:solidFill>
                  <a:schemeClr val="accent2"/>
                </a:solidFill>
                <a:latin typeface="Times New Roman" pitchFamily="18" charset="0"/>
              </a:rPr>
              <a:t>.</a:t>
            </a:r>
            <a:endParaRPr lang="en-US" sz="3200" b="1" u="sng">
              <a:solidFill>
                <a:schemeClr val="accent2"/>
              </a:solidFill>
              <a:latin typeface="Times New Roman" pitchFamily="18" charset="0"/>
            </a:endParaRPr>
          </a:p>
        </p:txBody>
      </p:sp>
      <p:sp>
        <p:nvSpPr>
          <p:cNvPr id="39940" name="Rectangle 4"/>
          <p:cNvSpPr>
            <a:spLocks noChangeArrowheads="1"/>
          </p:cNvSpPr>
          <p:nvPr/>
        </p:nvSpPr>
        <p:spPr bwMode="auto">
          <a:xfrm>
            <a:off x="106363" y="495300"/>
            <a:ext cx="3025775" cy="145732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800" b="1" i="1">
                <a:latin typeface="Times New Roman" pitchFamily="18" charset="0"/>
              </a:rPr>
              <a:t>Compression </a:t>
            </a:r>
            <a:r>
              <a:rPr lang="en-US" sz="2800" b="1" i="1" u="sng">
                <a:latin typeface="Times New Roman" pitchFamily="18" charset="0"/>
              </a:rPr>
              <a:t>folds</a:t>
            </a:r>
            <a:r>
              <a:rPr lang="en-US" sz="2800" b="1" i="1">
                <a:latin typeface="Times New Roman" pitchFamily="18" charset="0"/>
              </a:rPr>
              <a:t> the sedimentary layers, like pushing on a rug.</a:t>
            </a:r>
            <a:endParaRPr lang="en-US" sz="2800" b="1" i="1" u="sng">
              <a:latin typeface="Times New Roman" pitchFamily="18" charset="0"/>
            </a:endParaRPr>
          </a:p>
        </p:txBody>
      </p:sp>
      <p:sp>
        <p:nvSpPr>
          <p:cNvPr id="39941" name="Text Box 5"/>
          <p:cNvSpPr txBox="1">
            <a:spLocks noChangeArrowheads="1"/>
          </p:cNvSpPr>
          <p:nvPr/>
        </p:nvSpPr>
        <p:spPr bwMode="auto">
          <a:xfrm>
            <a:off x="-7302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3149600" y="115888"/>
            <a:ext cx="5886450" cy="1924050"/>
          </a:xfrm>
          <a:prstGeom prst="rect">
            <a:avLst/>
          </a:prstGeom>
          <a:noFill/>
          <a:ln w="12700">
            <a:noFill/>
            <a:miter lim="800000"/>
            <a:headEnd type="none" w="sm" len="sm"/>
            <a:tailEnd type="none" w="sm" len="sm"/>
          </a:ln>
          <a:effectLst/>
        </p:spPr>
      </p:pic>
      <p:sp>
        <p:nvSpPr>
          <p:cNvPr id="40963" name="Rectangle 3"/>
          <p:cNvSpPr>
            <a:spLocks noChangeArrowheads="1"/>
          </p:cNvSpPr>
          <p:nvPr/>
        </p:nvSpPr>
        <p:spPr bwMode="auto">
          <a:xfrm>
            <a:off x="179388" y="2276475"/>
            <a:ext cx="2663825" cy="2282825"/>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3200" b="1">
                <a:solidFill>
                  <a:schemeClr val="accent2"/>
                </a:solidFill>
                <a:latin typeface="Times New Roman" pitchFamily="18" charset="0"/>
              </a:rPr>
              <a:t>The VALLEY AND RIDGE PROVINCE is a </a:t>
            </a:r>
            <a:r>
              <a:rPr lang="en-US" sz="3200" b="1" u="sng">
                <a:solidFill>
                  <a:schemeClr val="accent2"/>
                </a:solidFill>
                <a:latin typeface="Times New Roman" pitchFamily="18" charset="0"/>
              </a:rPr>
              <a:t>fold and thrust belt</a:t>
            </a:r>
            <a:r>
              <a:rPr lang="en-US" sz="3200" b="1">
                <a:solidFill>
                  <a:schemeClr val="accent2"/>
                </a:solidFill>
                <a:latin typeface="Times New Roman" pitchFamily="18" charset="0"/>
              </a:rPr>
              <a:t>.</a:t>
            </a:r>
            <a:endParaRPr lang="en-US" sz="3200" b="1" u="sng">
              <a:solidFill>
                <a:schemeClr val="accent2"/>
              </a:solidFill>
              <a:latin typeface="Times New Roman" pitchFamily="18" charset="0"/>
            </a:endParaRPr>
          </a:p>
        </p:txBody>
      </p:sp>
      <p:sp>
        <p:nvSpPr>
          <p:cNvPr id="40964" name="Rectangle 4"/>
          <p:cNvSpPr>
            <a:spLocks noChangeArrowheads="1"/>
          </p:cNvSpPr>
          <p:nvPr/>
        </p:nvSpPr>
        <p:spPr bwMode="auto">
          <a:xfrm>
            <a:off x="106363" y="495300"/>
            <a:ext cx="3025775" cy="145732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800" b="1" i="1">
                <a:latin typeface="Times New Roman" pitchFamily="18" charset="0"/>
              </a:rPr>
              <a:t>Compression also breaks and shoves the rock layers along </a:t>
            </a:r>
            <a:r>
              <a:rPr lang="en-US" sz="2800" b="1" i="1" u="sng">
                <a:latin typeface="Times New Roman" pitchFamily="18" charset="0"/>
              </a:rPr>
              <a:t>thrust faults</a:t>
            </a:r>
            <a:r>
              <a:rPr lang="en-US" sz="2800" b="1" i="1">
                <a:latin typeface="Times New Roman" pitchFamily="18" charset="0"/>
              </a:rPr>
              <a:t>.</a:t>
            </a:r>
            <a:endParaRPr lang="en-US" sz="2800" b="1" i="1" u="sng">
              <a:latin typeface="Times New Roman" pitchFamily="18" charset="0"/>
            </a:endParaRPr>
          </a:p>
        </p:txBody>
      </p:sp>
      <p:sp>
        <p:nvSpPr>
          <p:cNvPr id="40965" name="Text Box 5"/>
          <p:cNvSpPr txBox="1">
            <a:spLocks noChangeArrowheads="1"/>
          </p:cNvSpPr>
          <p:nvPr/>
        </p:nvSpPr>
        <p:spPr bwMode="auto">
          <a:xfrm>
            <a:off x="-7302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8195"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8196" name="Text Box 4"/>
          <p:cNvSpPr txBox="1">
            <a:spLocks noChangeArrowheads="1"/>
          </p:cNvSpPr>
          <p:nvPr/>
        </p:nvSpPr>
        <p:spPr bwMode="auto">
          <a:xfrm>
            <a:off x="215900" y="438150"/>
            <a:ext cx="4751388"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3095625" y="115888"/>
            <a:ext cx="6019800" cy="3676650"/>
          </a:xfrm>
          <a:prstGeom prst="rect">
            <a:avLst/>
          </a:prstGeom>
          <a:noFill/>
          <a:ln w="12700">
            <a:noFill/>
            <a:miter lim="800000"/>
            <a:headEnd type="none" w="sm" len="sm"/>
            <a:tailEnd type="none" w="sm" len="sm"/>
          </a:ln>
          <a:effectLst/>
        </p:spPr>
      </p:pic>
      <p:sp>
        <p:nvSpPr>
          <p:cNvPr id="41987" name="Rectangle 3"/>
          <p:cNvSpPr>
            <a:spLocks noChangeArrowheads="1"/>
          </p:cNvSpPr>
          <p:nvPr/>
        </p:nvSpPr>
        <p:spPr bwMode="auto">
          <a:xfrm>
            <a:off x="179388" y="174625"/>
            <a:ext cx="2663825" cy="2282825"/>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3200" b="1">
                <a:solidFill>
                  <a:schemeClr val="accent2"/>
                </a:solidFill>
                <a:latin typeface="Times New Roman" pitchFamily="18" charset="0"/>
              </a:rPr>
              <a:t>The VALLEY AND RIDGE PROVINCE is a </a:t>
            </a:r>
            <a:r>
              <a:rPr lang="en-US" sz="3200" b="1" u="sng">
                <a:solidFill>
                  <a:schemeClr val="accent2"/>
                </a:solidFill>
                <a:latin typeface="Times New Roman" pitchFamily="18" charset="0"/>
              </a:rPr>
              <a:t>fold and thrust belt</a:t>
            </a:r>
            <a:r>
              <a:rPr lang="en-US" sz="3200" b="1">
                <a:solidFill>
                  <a:schemeClr val="accent2"/>
                </a:solidFill>
                <a:latin typeface="Times New Roman" pitchFamily="18" charset="0"/>
              </a:rPr>
              <a:t>.</a:t>
            </a:r>
            <a:endParaRPr lang="en-US" sz="3200" b="1" u="sng">
              <a:solidFill>
                <a:schemeClr val="accent2"/>
              </a:solidFill>
              <a:latin typeface="Times New Roman" pitchFamily="18" charset="0"/>
            </a:endParaRPr>
          </a:p>
        </p:txBody>
      </p:sp>
      <p:sp>
        <p:nvSpPr>
          <p:cNvPr id="41988" name="Rectangle 4"/>
          <p:cNvSpPr>
            <a:spLocks noChangeArrowheads="1"/>
          </p:cNvSpPr>
          <p:nvPr/>
        </p:nvSpPr>
        <p:spPr bwMode="auto">
          <a:xfrm>
            <a:off x="69850" y="2852738"/>
            <a:ext cx="3025775" cy="1116012"/>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800" b="1" i="1">
                <a:latin typeface="Times New Roman" pitchFamily="18" charset="0"/>
              </a:rPr>
              <a:t>The region has numerous folds and thrust faults.</a:t>
            </a:r>
            <a:endParaRPr lang="en-US" sz="2800" b="1" i="1" u="sng">
              <a:latin typeface="Times New Roman" pitchFamily="18" charset="0"/>
            </a:endParaRPr>
          </a:p>
        </p:txBody>
      </p:sp>
      <p:sp>
        <p:nvSpPr>
          <p:cNvPr id="41989" name="Text Box 5"/>
          <p:cNvSpPr txBox="1">
            <a:spLocks noChangeArrowheads="1"/>
          </p:cNvSpPr>
          <p:nvPr/>
        </p:nvSpPr>
        <p:spPr bwMode="auto">
          <a:xfrm>
            <a:off x="-7302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3095625" y="128588"/>
            <a:ext cx="6019800" cy="6600825"/>
          </a:xfrm>
          <a:prstGeom prst="rect">
            <a:avLst/>
          </a:prstGeom>
          <a:noFill/>
          <a:ln w="12700">
            <a:noFill/>
            <a:miter lim="800000"/>
            <a:headEnd type="none" w="sm" len="sm"/>
            <a:tailEnd type="none" w="sm" len="sm"/>
          </a:ln>
          <a:effectLst/>
        </p:spPr>
      </p:pic>
      <p:sp>
        <p:nvSpPr>
          <p:cNvPr id="43011" name="Rectangle 3"/>
          <p:cNvSpPr>
            <a:spLocks noChangeArrowheads="1"/>
          </p:cNvSpPr>
          <p:nvPr/>
        </p:nvSpPr>
        <p:spPr bwMode="auto">
          <a:xfrm>
            <a:off x="71438" y="5013325"/>
            <a:ext cx="3168650" cy="1163638"/>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2600" b="1" i="1">
                <a:latin typeface="Times New Roman" pitchFamily="18" charset="0"/>
              </a:rPr>
              <a:t>Layers also tilt (“plunge”), eroding to V-shaped patterns.</a:t>
            </a:r>
            <a:endParaRPr lang="en-US" sz="2600" b="1" i="1" u="sng">
              <a:latin typeface="Times New Roman" pitchFamily="18" charset="0"/>
            </a:endParaRPr>
          </a:p>
        </p:txBody>
      </p:sp>
      <p:sp>
        <p:nvSpPr>
          <p:cNvPr id="43012" name="Rectangle 4"/>
          <p:cNvSpPr>
            <a:spLocks noChangeArrowheads="1"/>
          </p:cNvSpPr>
          <p:nvPr/>
        </p:nvSpPr>
        <p:spPr bwMode="auto">
          <a:xfrm>
            <a:off x="179388" y="174625"/>
            <a:ext cx="2663825" cy="2282825"/>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3200" b="1">
                <a:solidFill>
                  <a:schemeClr val="accent2"/>
                </a:solidFill>
                <a:latin typeface="Times New Roman" pitchFamily="18" charset="0"/>
              </a:rPr>
              <a:t>The VALLEY AND RIDGE PROVINCE is a </a:t>
            </a:r>
            <a:r>
              <a:rPr lang="en-US" sz="3200" b="1" u="sng">
                <a:solidFill>
                  <a:schemeClr val="accent2"/>
                </a:solidFill>
                <a:latin typeface="Times New Roman" pitchFamily="18" charset="0"/>
              </a:rPr>
              <a:t>fold and thrust belt</a:t>
            </a:r>
            <a:r>
              <a:rPr lang="en-US" sz="3200" b="1">
                <a:solidFill>
                  <a:schemeClr val="accent2"/>
                </a:solidFill>
                <a:latin typeface="Times New Roman" pitchFamily="18" charset="0"/>
              </a:rPr>
              <a:t>.</a:t>
            </a:r>
            <a:endParaRPr lang="en-US" sz="3200" b="1" u="sng">
              <a:solidFill>
                <a:schemeClr val="accent2"/>
              </a:solidFill>
              <a:latin typeface="Times New Roman" pitchFamily="18" charset="0"/>
            </a:endParaRPr>
          </a:p>
        </p:txBody>
      </p:sp>
      <p:sp>
        <p:nvSpPr>
          <p:cNvPr id="43013" name="Text Box 5"/>
          <p:cNvSpPr txBox="1">
            <a:spLocks noChangeArrowheads="1"/>
          </p:cNvSpPr>
          <p:nvPr/>
        </p:nvSpPr>
        <p:spPr bwMode="auto">
          <a:xfrm>
            <a:off x="-7302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3095625" y="123825"/>
            <a:ext cx="6019800" cy="6653213"/>
            <a:chOff x="1950" y="78"/>
            <a:chExt cx="3792" cy="4191"/>
          </a:xfrm>
        </p:grpSpPr>
        <p:pic>
          <p:nvPicPr>
            <p:cNvPr id="44035" name="Picture 3"/>
            <p:cNvPicPr>
              <a:picLocks noChangeAspect="1" noChangeArrowheads="1"/>
            </p:cNvPicPr>
            <p:nvPr/>
          </p:nvPicPr>
          <p:blipFill>
            <a:blip r:embed="rId3"/>
            <a:srcRect/>
            <a:stretch>
              <a:fillRect/>
            </a:stretch>
          </p:blipFill>
          <p:spPr bwMode="auto">
            <a:xfrm>
              <a:off x="1950" y="78"/>
              <a:ext cx="3792" cy="4164"/>
            </a:xfrm>
            <a:prstGeom prst="rect">
              <a:avLst/>
            </a:prstGeom>
            <a:noFill/>
            <a:ln w="12700">
              <a:noFill/>
              <a:miter lim="800000"/>
              <a:headEnd type="none" w="sm" len="sm"/>
              <a:tailEnd type="none" w="sm" len="sm"/>
            </a:ln>
            <a:effectLst/>
          </p:spPr>
        </p:pic>
        <p:sp>
          <p:nvSpPr>
            <p:cNvPr id="44036" name="Text Box 4"/>
            <p:cNvSpPr txBox="1">
              <a:spLocks noChangeArrowheads="1"/>
            </p:cNvSpPr>
            <p:nvPr/>
          </p:nvSpPr>
          <p:spPr bwMode="auto">
            <a:xfrm rot="16216750">
              <a:off x="4161" y="4038"/>
              <a:ext cx="333"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NASA</a:t>
              </a:r>
            </a:p>
          </p:txBody>
        </p:sp>
      </p:grpSp>
      <p:sp>
        <p:nvSpPr>
          <p:cNvPr id="44037" name="Text Box 5"/>
          <p:cNvSpPr txBox="1">
            <a:spLocks noChangeArrowheads="1"/>
          </p:cNvSpPr>
          <p:nvPr/>
        </p:nvSpPr>
        <p:spPr bwMode="auto">
          <a:xfrm>
            <a:off x="-7302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44038" name="Rectangle 6"/>
          <p:cNvSpPr>
            <a:spLocks noChangeArrowheads="1"/>
          </p:cNvSpPr>
          <p:nvPr/>
        </p:nvSpPr>
        <p:spPr bwMode="auto">
          <a:xfrm>
            <a:off x="106363" y="4618038"/>
            <a:ext cx="3025775" cy="145732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2800" b="1" i="1">
                <a:latin typeface="Times New Roman" pitchFamily="18" charset="0"/>
              </a:rPr>
              <a:t>Satellite photos reveal numerous plunging anticlines and synclines.</a:t>
            </a:r>
            <a:endParaRPr lang="en-US" sz="2800" b="1" i="1" u="sng">
              <a:latin typeface="Times New Roman" pitchFamily="18" charset="0"/>
            </a:endParaRPr>
          </a:p>
        </p:txBody>
      </p:sp>
      <p:sp>
        <p:nvSpPr>
          <p:cNvPr id="44039" name="Rectangle 7"/>
          <p:cNvSpPr>
            <a:spLocks noChangeArrowheads="1"/>
          </p:cNvSpPr>
          <p:nvPr/>
        </p:nvSpPr>
        <p:spPr bwMode="auto">
          <a:xfrm>
            <a:off x="179388" y="174625"/>
            <a:ext cx="2663825" cy="2282825"/>
          </a:xfrm>
          <a:prstGeom prst="rect">
            <a:avLst/>
          </a:prstGeom>
          <a:noFill/>
          <a:ln w="12700">
            <a:noFill/>
            <a:miter lim="800000"/>
            <a:headEnd type="none" w="sm" len="sm"/>
            <a:tailEnd type="none" w="sm" len="sm"/>
          </a:ln>
          <a:effectLst/>
        </p:spPr>
        <p:txBody>
          <a:bodyPr>
            <a:spAutoFit/>
          </a:bodyPr>
          <a:lstStyle/>
          <a:p>
            <a:pPr algn="ctr" eaLnBrk="0" hangingPunct="0">
              <a:lnSpc>
                <a:spcPct val="90000"/>
              </a:lnSpc>
            </a:pPr>
            <a:r>
              <a:rPr lang="en-US" sz="3200" b="1">
                <a:solidFill>
                  <a:schemeClr val="accent2"/>
                </a:solidFill>
                <a:latin typeface="Times New Roman" pitchFamily="18" charset="0"/>
              </a:rPr>
              <a:t>The VALLEY AND RIDGE PROVINCE is a </a:t>
            </a:r>
            <a:r>
              <a:rPr lang="en-US" sz="3200" b="1" u="sng">
                <a:solidFill>
                  <a:schemeClr val="accent2"/>
                </a:solidFill>
                <a:latin typeface="Times New Roman" pitchFamily="18" charset="0"/>
              </a:rPr>
              <a:t>fold and thrust belt</a:t>
            </a:r>
            <a:r>
              <a:rPr lang="en-US" sz="3200" b="1">
                <a:solidFill>
                  <a:schemeClr val="accent2"/>
                </a:solidFill>
                <a:latin typeface="Times New Roman" pitchFamily="18" charset="0"/>
              </a:rPr>
              <a:t>.</a:t>
            </a:r>
            <a:endParaRPr lang="en-US" sz="3200" b="1" u="sng">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3779838" y="-14288"/>
            <a:ext cx="5370512" cy="6899276"/>
            <a:chOff x="2381" y="-9"/>
            <a:chExt cx="3383" cy="4346"/>
          </a:xfrm>
        </p:grpSpPr>
        <p:pic>
          <p:nvPicPr>
            <p:cNvPr id="45059" name="Picture 3"/>
            <p:cNvPicPr>
              <a:picLocks noChangeAspect="1" noChangeArrowheads="1"/>
            </p:cNvPicPr>
            <p:nvPr/>
          </p:nvPicPr>
          <p:blipFill>
            <a:blip r:embed="rId3"/>
            <a:srcRect/>
            <a:stretch>
              <a:fillRect/>
            </a:stretch>
          </p:blipFill>
          <p:spPr bwMode="auto">
            <a:xfrm>
              <a:off x="2494" y="-9"/>
              <a:ext cx="3270" cy="4338"/>
            </a:xfrm>
            <a:prstGeom prst="rect">
              <a:avLst/>
            </a:prstGeom>
            <a:noFill/>
            <a:ln w="12700">
              <a:noFill/>
              <a:miter lim="800000"/>
              <a:headEnd type="none" w="sm" len="sm"/>
              <a:tailEnd type="none" w="sm" len="sm"/>
            </a:ln>
            <a:effectLst/>
          </p:spPr>
        </p:pic>
        <p:sp>
          <p:nvSpPr>
            <p:cNvPr id="45060" name="Text Box 4"/>
            <p:cNvSpPr txBox="1">
              <a:spLocks noChangeArrowheads="1"/>
            </p:cNvSpPr>
            <p:nvPr/>
          </p:nvSpPr>
          <p:spPr bwMode="auto">
            <a:xfrm rot="16216750">
              <a:off x="2279" y="4106"/>
              <a:ext cx="333"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NASA</a:t>
              </a:r>
            </a:p>
          </p:txBody>
        </p:sp>
      </p:grpSp>
      <p:sp>
        <p:nvSpPr>
          <p:cNvPr id="45061" name="Rectangle 5"/>
          <p:cNvSpPr>
            <a:spLocks noChangeArrowheads="1"/>
          </p:cNvSpPr>
          <p:nvPr/>
        </p:nvSpPr>
        <p:spPr bwMode="auto">
          <a:xfrm>
            <a:off x="34925" y="692150"/>
            <a:ext cx="3889375" cy="141128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600" b="1" u="sng">
                <a:solidFill>
                  <a:schemeClr val="accent2"/>
                </a:solidFill>
                <a:latin typeface="Times New Roman" pitchFamily="18" charset="0"/>
              </a:rPr>
              <a:t>Valley and Ridge Province</a:t>
            </a:r>
            <a:r>
              <a:rPr lang="en-US" sz="3600" b="1">
                <a:solidFill>
                  <a:schemeClr val="accent2"/>
                </a:solidFill>
                <a:latin typeface="Times New Roman" pitchFamily="18" charset="0"/>
              </a:rPr>
              <a:t>, Pennsylvania</a:t>
            </a:r>
          </a:p>
        </p:txBody>
      </p:sp>
      <p:sp>
        <p:nvSpPr>
          <p:cNvPr id="45062" name="Text Box 6"/>
          <p:cNvSpPr txBox="1">
            <a:spLocks noChangeArrowheads="1"/>
          </p:cNvSpPr>
          <p:nvPr/>
        </p:nvSpPr>
        <p:spPr bwMode="auto">
          <a:xfrm>
            <a:off x="-79375"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45063" name="Rectangle 7"/>
          <p:cNvSpPr>
            <a:spLocks noChangeArrowheads="1"/>
          </p:cNvSpPr>
          <p:nvPr/>
        </p:nvSpPr>
        <p:spPr bwMode="auto">
          <a:xfrm>
            <a:off x="0" y="2987675"/>
            <a:ext cx="3889375" cy="87312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200" b="1">
                <a:solidFill>
                  <a:srgbClr val="FF0000"/>
                </a:solidFill>
                <a:latin typeface="Times New Roman" pitchFamily="18" charset="0"/>
              </a:rPr>
              <a:t>Plunging Anticlines and Synclines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14288" y="2563813"/>
            <a:ext cx="9172576" cy="2628900"/>
            <a:chOff x="-9" y="1615"/>
            <a:chExt cx="5778" cy="1656"/>
          </a:xfrm>
        </p:grpSpPr>
        <p:grpSp>
          <p:nvGrpSpPr>
            <p:cNvPr id="46083" name="Group 3"/>
            <p:cNvGrpSpPr>
              <a:grpSpLocks/>
            </p:cNvGrpSpPr>
            <p:nvPr/>
          </p:nvGrpSpPr>
          <p:grpSpPr bwMode="auto">
            <a:xfrm>
              <a:off x="-9" y="1615"/>
              <a:ext cx="5778" cy="1656"/>
              <a:chOff x="-9" y="1661"/>
              <a:chExt cx="5778" cy="1656"/>
            </a:xfrm>
          </p:grpSpPr>
          <p:pic>
            <p:nvPicPr>
              <p:cNvPr id="46084" name="Picture 4"/>
              <p:cNvPicPr>
                <a:picLocks noChangeAspect="1" noChangeArrowheads="1"/>
              </p:cNvPicPr>
              <p:nvPr/>
            </p:nvPicPr>
            <p:blipFill>
              <a:blip r:embed="rId3"/>
              <a:srcRect/>
              <a:stretch>
                <a:fillRect/>
              </a:stretch>
            </p:blipFill>
            <p:spPr bwMode="auto">
              <a:xfrm>
                <a:off x="-9" y="1793"/>
                <a:ext cx="5778" cy="1524"/>
              </a:xfrm>
              <a:prstGeom prst="rect">
                <a:avLst/>
              </a:prstGeom>
              <a:noFill/>
              <a:ln w="12700">
                <a:noFill/>
                <a:miter lim="800000"/>
                <a:headEnd type="none" w="sm" len="sm"/>
                <a:tailEnd type="none" w="sm" len="sm"/>
              </a:ln>
              <a:effectLst/>
            </p:spPr>
          </p:pic>
          <p:sp>
            <p:nvSpPr>
              <p:cNvPr id="46085" name="Rectangle 5"/>
              <p:cNvSpPr>
                <a:spLocks noChangeArrowheads="1"/>
              </p:cNvSpPr>
              <p:nvPr/>
            </p:nvSpPr>
            <p:spPr bwMode="auto">
              <a:xfrm>
                <a:off x="0" y="1661"/>
                <a:ext cx="3492" cy="386"/>
              </a:xfrm>
              <a:prstGeom prst="rect">
                <a:avLst/>
              </a:prstGeom>
              <a:solidFill>
                <a:schemeClr val="bg1"/>
              </a:solidFill>
              <a:ln w="12700" algn="ctr">
                <a:noFill/>
                <a:miter lim="800000"/>
                <a:headEnd/>
                <a:tailEnd/>
              </a:ln>
              <a:effectLst/>
            </p:spPr>
            <p:txBody>
              <a:bodyPr wrap="none" anchor="ctr"/>
              <a:lstStyle/>
              <a:p>
                <a:endParaRPr lang="en-US"/>
              </a:p>
            </p:txBody>
          </p:sp>
        </p:grpSp>
        <p:sp>
          <p:nvSpPr>
            <p:cNvPr id="46086" name="Text Box 6"/>
            <p:cNvSpPr txBox="1">
              <a:spLocks noChangeArrowheads="1"/>
            </p:cNvSpPr>
            <p:nvPr/>
          </p:nvSpPr>
          <p:spPr bwMode="auto">
            <a:xfrm>
              <a:off x="19" y="3119"/>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46087"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46088" name="Rectangle 8"/>
          <p:cNvSpPr>
            <a:spLocks noChangeArrowheads="1"/>
          </p:cNvSpPr>
          <p:nvPr/>
        </p:nvSpPr>
        <p:spPr bwMode="auto">
          <a:xfrm>
            <a:off x="0" y="549275"/>
            <a:ext cx="9144000" cy="9715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600" b="1">
                <a:solidFill>
                  <a:schemeClr val="accent2"/>
                </a:solidFill>
                <a:latin typeface="Times New Roman" pitchFamily="18" charset="0"/>
              </a:rPr>
              <a:t>The Valley and Ridge Province is a classic </a:t>
            </a:r>
            <a:r>
              <a:rPr lang="en-US" sz="3600" b="1" u="sng">
                <a:solidFill>
                  <a:schemeClr val="accent2"/>
                </a:solidFill>
                <a:latin typeface="Times New Roman" pitchFamily="18" charset="0"/>
              </a:rPr>
              <a:t>FOLD AND THRUST BELT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4288" y="2563813"/>
            <a:ext cx="9172576" cy="2628900"/>
            <a:chOff x="-9" y="1615"/>
            <a:chExt cx="5778" cy="1656"/>
          </a:xfrm>
        </p:grpSpPr>
        <p:grpSp>
          <p:nvGrpSpPr>
            <p:cNvPr id="47107" name="Group 3"/>
            <p:cNvGrpSpPr>
              <a:grpSpLocks/>
            </p:cNvGrpSpPr>
            <p:nvPr/>
          </p:nvGrpSpPr>
          <p:grpSpPr bwMode="auto">
            <a:xfrm>
              <a:off x="-9" y="1615"/>
              <a:ext cx="5778" cy="1656"/>
              <a:chOff x="-9" y="1661"/>
              <a:chExt cx="5778" cy="1656"/>
            </a:xfrm>
          </p:grpSpPr>
          <p:pic>
            <p:nvPicPr>
              <p:cNvPr id="47108" name="Picture 4"/>
              <p:cNvPicPr>
                <a:picLocks noChangeAspect="1" noChangeArrowheads="1"/>
              </p:cNvPicPr>
              <p:nvPr/>
            </p:nvPicPr>
            <p:blipFill>
              <a:blip r:embed="rId3"/>
              <a:srcRect/>
              <a:stretch>
                <a:fillRect/>
              </a:stretch>
            </p:blipFill>
            <p:spPr bwMode="auto">
              <a:xfrm>
                <a:off x="-9" y="1793"/>
                <a:ext cx="5778" cy="1524"/>
              </a:xfrm>
              <a:prstGeom prst="rect">
                <a:avLst/>
              </a:prstGeom>
              <a:noFill/>
              <a:ln w="12700">
                <a:noFill/>
                <a:miter lim="800000"/>
                <a:headEnd type="none" w="sm" len="sm"/>
                <a:tailEnd type="none" w="sm" len="sm"/>
              </a:ln>
              <a:effectLst/>
            </p:spPr>
          </p:pic>
          <p:sp>
            <p:nvSpPr>
              <p:cNvPr id="47109" name="Rectangle 5"/>
              <p:cNvSpPr>
                <a:spLocks noChangeArrowheads="1"/>
              </p:cNvSpPr>
              <p:nvPr/>
            </p:nvSpPr>
            <p:spPr bwMode="auto">
              <a:xfrm>
                <a:off x="0" y="1661"/>
                <a:ext cx="3492" cy="386"/>
              </a:xfrm>
              <a:prstGeom prst="rect">
                <a:avLst/>
              </a:prstGeom>
              <a:solidFill>
                <a:schemeClr val="bg1"/>
              </a:solidFill>
              <a:ln w="12700" algn="ctr">
                <a:noFill/>
                <a:miter lim="800000"/>
                <a:headEnd/>
                <a:tailEnd/>
              </a:ln>
              <a:effectLst/>
            </p:spPr>
            <p:txBody>
              <a:bodyPr wrap="none" anchor="ctr"/>
              <a:lstStyle/>
              <a:p>
                <a:endParaRPr lang="en-US"/>
              </a:p>
            </p:txBody>
          </p:sp>
        </p:grpSp>
        <p:sp>
          <p:nvSpPr>
            <p:cNvPr id="47110" name="Text Box 6"/>
            <p:cNvSpPr txBox="1">
              <a:spLocks noChangeArrowheads="1"/>
            </p:cNvSpPr>
            <p:nvPr/>
          </p:nvSpPr>
          <p:spPr bwMode="auto">
            <a:xfrm>
              <a:off x="19" y="3119"/>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47111"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47112" name="Rectangle 8"/>
          <p:cNvSpPr>
            <a:spLocks noChangeArrowheads="1"/>
          </p:cNvSpPr>
          <p:nvPr/>
        </p:nvSpPr>
        <p:spPr bwMode="auto">
          <a:xfrm>
            <a:off x="0" y="549275"/>
            <a:ext cx="9144000" cy="9715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600" b="1">
                <a:solidFill>
                  <a:schemeClr val="accent2"/>
                </a:solidFill>
                <a:latin typeface="Times New Roman" pitchFamily="18" charset="0"/>
              </a:rPr>
              <a:t>The Valley and Ridge Province is a classic </a:t>
            </a:r>
            <a:r>
              <a:rPr lang="en-US" sz="3600" b="1" u="sng">
                <a:solidFill>
                  <a:schemeClr val="accent2"/>
                </a:solidFill>
                <a:latin typeface="Times New Roman" pitchFamily="18" charset="0"/>
              </a:rPr>
              <a:t>FOLD AND THRUST BELT</a:t>
            </a:r>
          </a:p>
        </p:txBody>
      </p:sp>
      <p:sp>
        <p:nvSpPr>
          <p:cNvPr id="47113" name="Line 9"/>
          <p:cNvSpPr>
            <a:spLocks noChangeShapeType="1"/>
          </p:cNvSpPr>
          <p:nvPr/>
        </p:nvSpPr>
        <p:spPr bwMode="auto">
          <a:xfrm>
            <a:off x="2484438" y="2779713"/>
            <a:ext cx="863600" cy="576262"/>
          </a:xfrm>
          <a:prstGeom prst="line">
            <a:avLst/>
          </a:prstGeom>
          <a:noFill/>
          <a:ln w="50800">
            <a:solidFill>
              <a:srgbClr val="0000FF"/>
            </a:solidFill>
            <a:round/>
            <a:headEnd type="none" w="lg" len="lg"/>
            <a:tailEnd type="stealth" w="lg" len="lg"/>
          </a:ln>
          <a:effectLst/>
        </p:spPr>
        <p:txBody>
          <a:bodyPr wrap="none" anchor="ctr"/>
          <a:lstStyle/>
          <a:p>
            <a:endParaRPr lang="en-US"/>
          </a:p>
        </p:txBody>
      </p:sp>
      <p:sp>
        <p:nvSpPr>
          <p:cNvPr id="47114" name="Line 10"/>
          <p:cNvSpPr>
            <a:spLocks noChangeShapeType="1"/>
          </p:cNvSpPr>
          <p:nvPr/>
        </p:nvSpPr>
        <p:spPr bwMode="auto">
          <a:xfrm>
            <a:off x="2339975" y="2816225"/>
            <a:ext cx="71438" cy="755650"/>
          </a:xfrm>
          <a:prstGeom prst="line">
            <a:avLst/>
          </a:prstGeom>
          <a:noFill/>
          <a:ln w="50800">
            <a:solidFill>
              <a:srgbClr val="0000FF"/>
            </a:solidFill>
            <a:round/>
            <a:headEnd type="none" w="lg" len="lg"/>
            <a:tailEnd type="stealth" w="lg" len="lg"/>
          </a:ln>
          <a:effectLst/>
        </p:spPr>
        <p:txBody>
          <a:bodyPr wrap="none" anchor="ctr"/>
          <a:lstStyle/>
          <a:p>
            <a:endParaRPr lang="en-US"/>
          </a:p>
        </p:txBody>
      </p:sp>
      <p:sp>
        <p:nvSpPr>
          <p:cNvPr id="47115" name="Rectangle 11"/>
          <p:cNvSpPr>
            <a:spLocks noChangeArrowheads="1"/>
          </p:cNvSpPr>
          <p:nvPr/>
        </p:nvSpPr>
        <p:spPr bwMode="auto">
          <a:xfrm>
            <a:off x="1690688" y="2276475"/>
            <a:ext cx="1512887" cy="582613"/>
          </a:xfrm>
          <a:prstGeom prst="rect">
            <a:avLst/>
          </a:prstGeom>
          <a:solidFill>
            <a:srgbClr val="FFFF00"/>
          </a:solidFill>
          <a:ln w="50800">
            <a:solidFill>
              <a:srgbClr val="0000FF"/>
            </a:solidFill>
            <a:miter lim="800000"/>
            <a:headEnd type="none" w="sm" len="sm"/>
            <a:tailEnd type="none" w="sm" len="sm"/>
          </a:ln>
          <a:effectLst/>
        </p:spPr>
        <p:txBody>
          <a:bodyPr>
            <a:spAutoFit/>
          </a:bodyPr>
          <a:lstStyle/>
          <a:p>
            <a:pPr algn="ctr" eaLnBrk="0" hangingPunct="0">
              <a:lnSpc>
                <a:spcPct val="80000"/>
              </a:lnSpc>
            </a:pPr>
            <a:r>
              <a:rPr lang="en-US" sz="3600" b="1" i="1">
                <a:solidFill>
                  <a:schemeClr val="accent2"/>
                </a:solidFill>
                <a:latin typeface="Times New Roman" pitchFamily="18" charset="0"/>
              </a:rPr>
              <a:t>Folds</a:t>
            </a:r>
          </a:p>
        </p:txBody>
      </p:sp>
      <p:sp>
        <p:nvSpPr>
          <p:cNvPr id="47116" name="Line 12"/>
          <p:cNvSpPr>
            <a:spLocks noChangeShapeType="1"/>
          </p:cNvSpPr>
          <p:nvPr/>
        </p:nvSpPr>
        <p:spPr bwMode="auto">
          <a:xfrm flipH="1">
            <a:off x="6227763" y="2708275"/>
            <a:ext cx="468312" cy="792163"/>
          </a:xfrm>
          <a:prstGeom prst="line">
            <a:avLst/>
          </a:prstGeom>
          <a:noFill/>
          <a:ln w="50800">
            <a:solidFill>
              <a:srgbClr val="0000FF"/>
            </a:solidFill>
            <a:round/>
            <a:headEnd type="none" w="lg" len="lg"/>
            <a:tailEnd type="stealth" w="lg" len="lg"/>
          </a:ln>
          <a:effectLst/>
        </p:spPr>
        <p:txBody>
          <a:bodyPr wrap="none" anchor="ctr"/>
          <a:lstStyle/>
          <a:p>
            <a:endParaRPr lang="en-US"/>
          </a:p>
        </p:txBody>
      </p:sp>
      <p:sp>
        <p:nvSpPr>
          <p:cNvPr id="47117" name="Line 13"/>
          <p:cNvSpPr>
            <a:spLocks noChangeShapeType="1"/>
          </p:cNvSpPr>
          <p:nvPr/>
        </p:nvSpPr>
        <p:spPr bwMode="auto">
          <a:xfrm flipH="1">
            <a:off x="4643438" y="2671763"/>
            <a:ext cx="1223962" cy="828675"/>
          </a:xfrm>
          <a:prstGeom prst="line">
            <a:avLst/>
          </a:prstGeom>
          <a:noFill/>
          <a:ln w="50800">
            <a:solidFill>
              <a:srgbClr val="0000FF"/>
            </a:solidFill>
            <a:round/>
            <a:headEnd type="none" w="lg" len="lg"/>
            <a:tailEnd type="stealth" w="lg" len="lg"/>
          </a:ln>
          <a:effectLst/>
        </p:spPr>
        <p:txBody>
          <a:bodyPr wrap="none" anchor="ctr"/>
          <a:lstStyle/>
          <a:p>
            <a:endParaRPr lang="en-US"/>
          </a:p>
        </p:txBody>
      </p:sp>
      <p:sp>
        <p:nvSpPr>
          <p:cNvPr id="47118" name="Rectangle 14"/>
          <p:cNvSpPr>
            <a:spLocks noChangeArrowheads="1"/>
          </p:cNvSpPr>
          <p:nvPr/>
        </p:nvSpPr>
        <p:spPr bwMode="auto">
          <a:xfrm>
            <a:off x="4573588" y="2276475"/>
            <a:ext cx="3059112" cy="582613"/>
          </a:xfrm>
          <a:prstGeom prst="rect">
            <a:avLst/>
          </a:prstGeom>
          <a:solidFill>
            <a:srgbClr val="FFFF00"/>
          </a:solidFill>
          <a:ln w="50800">
            <a:solidFill>
              <a:srgbClr val="0000FF"/>
            </a:solidFill>
            <a:miter lim="800000"/>
            <a:headEnd type="none" w="sm" len="sm"/>
            <a:tailEnd type="none" w="sm" len="sm"/>
          </a:ln>
          <a:effectLst/>
        </p:spPr>
        <p:txBody>
          <a:bodyPr>
            <a:spAutoFit/>
          </a:bodyPr>
          <a:lstStyle/>
          <a:p>
            <a:pPr algn="ctr" eaLnBrk="0" hangingPunct="0">
              <a:lnSpc>
                <a:spcPct val="80000"/>
              </a:lnSpc>
            </a:pPr>
            <a:r>
              <a:rPr lang="en-US" sz="3600" b="1" i="1">
                <a:solidFill>
                  <a:schemeClr val="accent2"/>
                </a:solidFill>
                <a:latin typeface="Times New Roman" pitchFamily="18" charset="0"/>
              </a:rPr>
              <a:t>Thrust Faults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0" y="2029506"/>
            <a:ext cx="9072563" cy="2886075"/>
            <a:chOff x="0" y="1282"/>
            <a:chExt cx="5715" cy="1818"/>
          </a:xfrm>
        </p:grpSpPr>
        <p:pic>
          <p:nvPicPr>
            <p:cNvPr id="48131" name="Picture 3"/>
            <p:cNvPicPr>
              <a:picLocks noChangeAspect="1" noChangeArrowheads="1"/>
            </p:cNvPicPr>
            <p:nvPr/>
          </p:nvPicPr>
          <p:blipFill>
            <a:blip r:embed="rId3"/>
            <a:srcRect/>
            <a:stretch>
              <a:fillRect/>
            </a:stretch>
          </p:blipFill>
          <p:spPr bwMode="auto">
            <a:xfrm>
              <a:off x="99" y="1282"/>
              <a:ext cx="5616" cy="1818"/>
            </a:xfrm>
            <a:prstGeom prst="rect">
              <a:avLst/>
            </a:prstGeom>
            <a:noFill/>
            <a:ln w="12700">
              <a:noFill/>
              <a:miter lim="800000"/>
              <a:headEnd type="none" w="sm" len="sm"/>
              <a:tailEnd type="none" w="sm" len="sm"/>
            </a:ln>
            <a:effectLst/>
          </p:spPr>
        </p:pic>
        <p:sp>
          <p:nvSpPr>
            <p:cNvPr id="48132"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48133"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48134"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1994808"/>
            <a:ext cx="9072563" cy="2933700"/>
            <a:chOff x="0" y="1253"/>
            <a:chExt cx="5715" cy="1848"/>
          </a:xfrm>
        </p:grpSpPr>
        <p:pic>
          <p:nvPicPr>
            <p:cNvPr id="49155" name="Picture 3"/>
            <p:cNvPicPr>
              <a:picLocks noChangeAspect="1" noChangeArrowheads="1"/>
            </p:cNvPicPr>
            <p:nvPr/>
          </p:nvPicPr>
          <p:blipFill>
            <a:blip r:embed="rId3"/>
            <a:srcRect/>
            <a:stretch>
              <a:fillRect/>
            </a:stretch>
          </p:blipFill>
          <p:spPr bwMode="auto">
            <a:xfrm>
              <a:off x="99" y="1253"/>
              <a:ext cx="5616" cy="1848"/>
            </a:xfrm>
            <a:prstGeom prst="rect">
              <a:avLst/>
            </a:prstGeom>
            <a:noFill/>
            <a:ln w="12700">
              <a:noFill/>
              <a:miter lim="800000"/>
              <a:headEnd type="none" w="sm" len="sm"/>
              <a:tailEnd type="none" w="sm" len="sm"/>
            </a:ln>
            <a:effectLst/>
          </p:spPr>
        </p:pic>
        <p:sp>
          <p:nvSpPr>
            <p:cNvPr id="49156"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49157"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49158"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994808"/>
            <a:ext cx="9072563" cy="2933700"/>
            <a:chOff x="0" y="1252"/>
            <a:chExt cx="5715" cy="1848"/>
          </a:xfrm>
        </p:grpSpPr>
        <p:pic>
          <p:nvPicPr>
            <p:cNvPr id="50179" name="Picture 3"/>
            <p:cNvPicPr>
              <a:picLocks noChangeAspect="1" noChangeArrowheads="1"/>
            </p:cNvPicPr>
            <p:nvPr/>
          </p:nvPicPr>
          <p:blipFill>
            <a:blip r:embed="rId3"/>
            <a:srcRect/>
            <a:stretch>
              <a:fillRect/>
            </a:stretch>
          </p:blipFill>
          <p:spPr bwMode="auto">
            <a:xfrm>
              <a:off x="99" y="1252"/>
              <a:ext cx="5616" cy="1848"/>
            </a:xfrm>
            <a:prstGeom prst="rect">
              <a:avLst/>
            </a:prstGeom>
            <a:noFill/>
            <a:ln w="12700">
              <a:noFill/>
              <a:miter lim="800000"/>
              <a:headEnd type="none" w="sm" len="sm"/>
              <a:tailEnd type="none" w="sm" len="sm"/>
            </a:ln>
            <a:effectLst/>
          </p:spPr>
        </p:pic>
        <p:sp>
          <p:nvSpPr>
            <p:cNvPr id="50180"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50181"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50182"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1994808"/>
            <a:ext cx="9072563" cy="2933700"/>
            <a:chOff x="0" y="1252"/>
            <a:chExt cx="5715" cy="1848"/>
          </a:xfrm>
        </p:grpSpPr>
        <p:pic>
          <p:nvPicPr>
            <p:cNvPr id="51203" name="Picture 3"/>
            <p:cNvPicPr>
              <a:picLocks noChangeAspect="1" noChangeArrowheads="1"/>
            </p:cNvPicPr>
            <p:nvPr/>
          </p:nvPicPr>
          <p:blipFill>
            <a:blip r:embed="rId3"/>
            <a:srcRect/>
            <a:stretch>
              <a:fillRect/>
            </a:stretch>
          </p:blipFill>
          <p:spPr bwMode="auto">
            <a:xfrm>
              <a:off x="99" y="1252"/>
              <a:ext cx="5616" cy="1848"/>
            </a:xfrm>
            <a:prstGeom prst="rect">
              <a:avLst/>
            </a:prstGeom>
            <a:noFill/>
            <a:ln w="12700">
              <a:noFill/>
              <a:miter lim="800000"/>
              <a:headEnd type="none" w="sm" len="sm"/>
              <a:tailEnd type="none" w="sm" len="sm"/>
            </a:ln>
            <a:effectLst/>
          </p:spPr>
        </p:pic>
        <p:sp>
          <p:nvSpPr>
            <p:cNvPr id="51204"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51205"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51206"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8195"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8196" name="Text Box 4"/>
          <p:cNvSpPr txBox="1">
            <a:spLocks noChangeArrowheads="1"/>
          </p:cNvSpPr>
          <p:nvPr/>
        </p:nvSpPr>
        <p:spPr bwMode="auto">
          <a:xfrm>
            <a:off x="215900" y="438150"/>
            <a:ext cx="4751388"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
        <p:nvSpPr>
          <p:cNvPr id="5" name="TextBox 4"/>
          <p:cNvSpPr txBox="1"/>
          <p:nvPr/>
        </p:nvSpPr>
        <p:spPr>
          <a:xfrm rot="3436058">
            <a:off x="586919" y="4438444"/>
            <a:ext cx="30480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Foreland Basin</a:t>
            </a:r>
            <a:endParaRPr lang="en-US" sz="2800" b="1" dirty="0">
              <a:effectLst>
                <a:outerShdw blurRad="38100" dist="38100" dir="2700000" algn="tl">
                  <a:srgbClr val="000000">
                    <a:alpha val="43137"/>
                  </a:srgbClr>
                </a:outerShdw>
              </a:effectLst>
            </a:endParaRPr>
          </a:p>
        </p:txBody>
      </p:sp>
      <p:sp>
        <p:nvSpPr>
          <p:cNvPr id="6" name="TextBox 5"/>
          <p:cNvSpPr txBox="1"/>
          <p:nvPr/>
        </p:nvSpPr>
        <p:spPr>
          <a:xfrm rot="17476245">
            <a:off x="2750025" y="3859390"/>
            <a:ext cx="30480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Mississippi River</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1320800"/>
            <a:ext cx="9072563" cy="3600450"/>
            <a:chOff x="0" y="832"/>
            <a:chExt cx="5715" cy="2268"/>
          </a:xfrm>
        </p:grpSpPr>
        <p:pic>
          <p:nvPicPr>
            <p:cNvPr id="52227" name="Picture 3"/>
            <p:cNvPicPr>
              <a:picLocks noChangeAspect="1" noChangeArrowheads="1"/>
            </p:cNvPicPr>
            <p:nvPr/>
          </p:nvPicPr>
          <p:blipFill>
            <a:blip r:embed="rId3"/>
            <a:srcRect/>
            <a:stretch>
              <a:fillRect/>
            </a:stretch>
          </p:blipFill>
          <p:spPr bwMode="auto">
            <a:xfrm>
              <a:off x="99" y="832"/>
              <a:ext cx="5616" cy="2268"/>
            </a:xfrm>
            <a:prstGeom prst="rect">
              <a:avLst/>
            </a:prstGeom>
            <a:noFill/>
            <a:ln w="12700">
              <a:noFill/>
              <a:miter lim="800000"/>
              <a:headEnd type="none" w="sm" len="sm"/>
              <a:tailEnd type="none" w="sm" len="sm"/>
            </a:ln>
            <a:effectLst/>
          </p:spPr>
        </p:pic>
        <p:sp>
          <p:nvSpPr>
            <p:cNvPr id="52228"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52229"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52230"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1320800"/>
            <a:ext cx="9072563" cy="3600450"/>
            <a:chOff x="0" y="832"/>
            <a:chExt cx="5715" cy="2268"/>
          </a:xfrm>
        </p:grpSpPr>
        <p:pic>
          <p:nvPicPr>
            <p:cNvPr id="53251" name="Picture 3"/>
            <p:cNvPicPr>
              <a:picLocks noChangeAspect="1" noChangeArrowheads="1"/>
            </p:cNvPicPr>
            <p:nvPr/>
          </p:nvPicPr>
          <p:blipFill>
            <a:blip r:embed="rId3"/>
            <a:srcRect/>
            <a:stretch>
              <a:fillRect/>
            </a:stretch>
          </p:blipFill>
          <p:spPr bwMode="auto">
            <a:xfrm>
              <a:off x="99" y="832"/>
              <a:ext cx="5616" cy="2268"/>
            </a:xfrm>
            <a:prstGeom prst="rect">
              <a:avLst/>
            </a:prstGeom>
            <a:noFill/>
            <a:ln w="12700">
              <a:noFill/>
              <a:miter lim="800000"/>
              <a:headEnd type="none" w="sm" len="sm"/>
              <a:tailEnd type="none" w="sm" len="sm"/>
            </a:ln>
            <a:effectLst/>
          </p:spPr>
        </p:pic>
        <p:sp>
          <p:nvSpPr>
            <p:cNvPr id="53252" name="Text Box 4"/>
            <p:cNvSpPr txBox="1">
              <a:spLocks noChangeArrowheads="1"/>
            </p:cNvSpPr>
            <p:nvPr/>
          </p:nvSpPr>
          <p:spPr bwMode="auto">
            <a:xfrm rot="16200000">
              <a:off x="-567" y="2095"/>
              <a:ext cx="1264" cy="130"/>
            </a:xfrm>
            <a:prstGeom prst="rect">
              <a:avLst/>
            </a:prstGeom>
            <a:noFill/>
            <a:ln w="12700">
              <a:noFill/>
              <a:miter lim="800000"/>
              <a:headEnd type="none" w="sm" len="sm"/>
              <a:tailEnd type="none" w="sm" len="sm"/>
            </a:ln>
            <a:effectLst/>
          </p:spPr>
          <p:txBody>
            <a:bodyPr>
              <a:spAutoFit/>
            </a:bodyPr>
            <a:lstStyle/>
            <a:p>
              <a:pPr algn="ctr" eaLnBrk="0" hangingPunct="0">
                <a:lnSpc>
                  <a:spcPct val="75000"/>
                </a:lnSpc>
                <a:spcBef>
                  <a:spcPct val="60000"/>
                </a:spcBef>
              </a:pPr>
              <a:r>
                <a:rPr lang="en-US" sz="1000" b="1" i="1">
                  <a:solidFill>
                    <a:srgbClr val="FF0000"/>
                  </a:solidFill>
                  <a:latin typeface="Times New Roman" pitchFamily="18" charset="0"/>
                  <a:cs typeface="Times New Roman" pitchFamily="18" charset="0"/>
                </a:rPr>
                <a:t>Marshak, EARTH  (Norton, 2005)</a:t>
              </a:r>
            </a:p>
          </p:txBody>
        </p:sp>
      </p:grpSp>
      <p:sp>
        <p:nvSpPr>
          <p:cNvPr id="53253" name="Rectangle 5"/>
          <p:cNvSpPr>
            <a:spLocks noChangeArrowheads="1"/>
          </p:cNvSpPr>
          <p:nvPr/>
        </p:nvSpPr>
        <p:spPr bwMode="auto">
          <a:xfrm>
            <a:off x="0" y="260350"/>
            <a:ext cx="9144000" cy="579438"/>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000" b="1">
                <a:solidFill>
                  <a:schemeClr val="accent2"/>
                </a:solidFill>
                <a:latin typeface="Times New Roman" pitchFamily="18" charset="0"/>
              </a:rPr>
              <a:t>Southern Appalachian Mountains</a:t>
            </a:r>
          </a:p>
        </p:txBody>
      </p:sp>
      <p:sp>
        <p:nvSpPr>
          <p:cNvPr id="53254"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54275"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54276" name="Rectangle 4"/>
          <p:cNvSpPr>
            <a:spLocks noChangeArrowheads="1"/>
          </p:cNvSpPr>
          <p:nvPr/>
        </p:nvSpPr>
        <p:spPr bwMode="auto">
          <a:xfrm>
            <a:off x="250825" y="441325"/>
            <a:ext cx="6300788" cy="1552575"/>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3000" b="1" i="1">
                <a:latin typeface="Times New Roman" pitchFamily="18" charset="0"/>
              </a:rPr>
              <a:t>The Appalachian/Ouachita/Marathon collisional mountain range lies along the </a:t>
            </a:r>
            <a:r>
              <a:rPr lang="en-US" sz="3000" b="1" i="1" u="sng">
                <a:latin typeface="Times New Roman" pitchFamily="18" charset="0"/>
              </a:rPr>
              <a:t>ANCIENT CONTINENTAL MARGIN</a:t>
            </a:r>
            <a:r>
              <a:rPr lang="en-US" sz="3000" b="1" i="1">
                <a:latin typeface="Times New Roman" pitchFamily="18" charset="0"/>
              </a:rPr>
              <a:t> of North America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6200" y="0"/>
            <a:ext cx="9067800" cy="576263"/>
          </a:xfrm>
          <a:prstGeom prst="rect">
            <a:avLst/>
          </a:prstGeom>
          <a:noFill/>
          <a:ln w="9525">
            <a:noFill/>
            <a:miter lim="800000"/>
            <a:headEnd/>
            <a:tailEnd/>
          </a:ln>
          <a:effectLst/>
        </p:spPr>
        <p:txBody>
          <a:bodyPr lIns="92075" tIns="46038" rIns="92075" bIns="46038" anchor="ctr"/>
          <a:lstStyle/>
          <a:p>
            <a:pPr algn="ctr">
              <a:lnSpc>
                <a:spcPct val="90000"/>
              </a:lnSpc>
            </a:pPr>
            <a:r>
              <a:rPr lang="en-US" sz="3200" b="1">
                <a:solidFill>
                  <a:schemeClr val="accent2"/>
                </a:solidFill>
              </a:rPr>
              <a:t>WEBSITES</a:t>
            </a:r>
          </a:p>
        </p:txBody>
      </p:sp>
      <p:sp>
        <p:nvSpPr>
          <p:cNvPr id="55299" name="Rectangle 3"/>
          <p:cNvSpPr>
            <a:spLocks noChangeArrowheads="1"/>
          </p:cNvSpPr>
          <p:nvPr/>
        </p:nvSpPr>
        <p:spPr bwMode="auto">
          <a:xfrm>
            <a:off x="36513" y="1508125"/>
            <a:ext cx="9067800" cy="4878388"/>
          </a:xfrm>
          <a:prstGeom prst="rect">
            <a:avLst/>
          </a:prstGeom>
          <a:noFill/>
          <a:ln w="9525">
            <a:noFill/>
            <a:miter lim="800000"/>
            <a:headEnd/>
            <a:tailEnd/>
          </a:ln>
          <a:effectLst/>
        </p:spPr>
        <p:txBody>
          <a:bodyPr lIns="92075" tIns="46038" rIns="92075" bIns="46038" anchor="ctr"/>
          <a:lstStyle/>
          <a:p>
            <a:pPr algn="ctr">
              <a:lnSpc>
                <a:spcPct val="90000"/>
              </a:lnSpc>
            </a:pPr>
            <a:endParaRPr lang="en-US" sz="4600" b="1">
              <a:solidFill>
                <a:schemeClr val="accent2"/>
              </a:solidFill>
            </a:endParaRPr>
          </a:p>
        </p:txBody>
      </p:sp>
      <p:sp>
        <p:nvSpPr>
          <p:cNvPr id="55300" name="Rectangle 4"/>
          <p:cNvSpPr>
            <a:spLocks noChangeArrowheads="1"/>
          </p:cNvSpPr>
          <p:nvPr/>
        </p:nvSpPr>
        <p:spPr bwMode="auto">
          <a:xfrm>
            <a:off x="233363" y="609600"/>
            <a:ext cx="8601075" cy="6172200"/>
          </a:xfrm>
          <a:prstGeom prst="rect">
            <a:avLst/>
          </a:prstGeom>
          <a:noFill/>
          <a:ln w="9525">
            <a:noFill/>
            <a:miter lim="800000"/>
            <a:headEnd/>
            <a:tailEnd/>
          </a:ln>
          <a:effectLst/>
        </p:spPr>
        <p:txBody>
          <a:bodyPr lIns="92075" tIns="46038" rIns="92075" bIns="46038" anchor="ctr"/>
          <a:lstStyle/>
          <a:p>
            <a:pPr>
              <a:lnSpc>
                <a:spcPct val="90000"/>
              </a:lnSpc>
            </a:pPr>
            <a:r>
              <a:rPr lang="en-US" sz="2600" b="1" baseline="30000">
                <a:solidFill>
                  <a:srgbClr val="000000"/>
                </a:solidFill>
              </a:rPr>
              <a:t>National Park Service: </a:t>
            </a:r>
            <a:r>
              <a:rPr lang="en-US" sz="2600" b="1" u="sng" baseline="30000">
                <a:solidFill>
                  <a:srgbClr val="000000"/>
                </a:solidFill>
                <a:hlinkClick r:id="rId3"/>
              </a:rPr>
              <a:t>www.nps.gov</a:t>
            </a:r>
            <a:r>
              <a:rPr lang="en-US" sz="2600" b="1" u="sng" baseline="30000">
                <a:solidFill>
                  <a:srgbClr val="000000"/>
                </a:solidFill>
              </a:rPr>
              <a:t/>
            </a:r>
            <a:br>
              <a:rPr lang="en-US" sz="2600" b="1" u="sng" baseline="30000">
                <a:solidFill>
                  <a:srgbClr val="000000"/>
                </a:solidFill>
              </a:rPr>
            </a:br>
            <a:r>
              <a:rPr lang="en-US" sz="2600" baseline="30000">
                <a:solidFill>
                  <a:srgbClr val="000000"/>
                </a:solidFill>
              </a:rPr>
              <a:t>   Park Geology Tour: </a:t>
            </a:r>
            <a:r>
              <a:rPr lang="en-US" sz="2600" u="sng" baseline="30000">
                <a:solidFill>
                  <a:srgbClr val="000000"/>
                </a:solidFill>
                <a:hlinkClick r:id="rId4"/>
              </a:rPr>
              <a:t>www2.nature.nps.gov/grd/tour/index.htm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Appalachian/Ouachita/Marathon -</a:t>
            </a:r>
            <a:br>
              <a:rPr lang="en-US" sz="2600" baseline="30000">
                <a:solidFill>
                  <a:srgbClr val="000000"/>
                </a:solidFill>
              </a:rPr>
            </a:br>
            <a:r>
              <a:rPr lang="en-US" sz="2600" baseline="30000">
                <a:solidFill>
                  <a:srgbClr val="000000"/>
                </a:solidFill>
              </a:rPr>
              <a:t>          15. Acadia NP: </a:t>
            </a:r>
            <a:r>
              <a:rPr lang="en-US" sz="2600" u="sng" baseline="30000">
                <a:solidFill>
                  <a:srgbClr val="000000"/>
                </a:solidFill>
                <a:hlinkClick r:id="rId5"/>
              </a:rPr>
              <a:t>www2.nature.nps.gov/grd/parks/acad/index.htm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16. Big South Fork NR: </a:t>
            </a:r>
            <a:r>
              <a:rPr lang="en-US" sz="2600" u="sng" baseline="30000">
                <a:solidFill>
                  <a:srgbClr val="000000"/>
                </a:solidFill>
                <a:hlinkClick r:id="rId6"/>
              </a:rPr>
              <a:t>www2.nature.nps.gov/grd/parks/biso/index.htm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17. Blue Ridge Parkway: </a:t>
            </a:r>
            <a:r>
              <a:rPr lang="en-US" sz="2600" u="sng" baseline="30000">
                <a:solidFill>
                  <a:srgbClr val="000000"/>
                </a:solidFill>
                <a:hlinkClick r:id="rId7"/>
              </a:rPr>
              <a:t>www2.nature.nps.gov/grd/parks/blri/index.htm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18. Bluestone NSR&amp;RA: </a:t>
            </a:r>
            <a:r>
              <a:rPr lang="en-US" sz="2600" u="sng" baseline="30000">
                <a:solidFill>
                  <a:srgbClr val="000000"/>
                </a:solidFill>
                <a:hlinkClick r:id="rId8"/>
              </a:rPr>
              <a:t>www2.nature.nps.gov/grd/parks/neri/index.htm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19. Chattahoochee River NRA: </a:t>
            </a:r>
            <a:r>
              <a:rPr lang="en-US" sz="2600" u="sng" baseline="30000">
                <a:solidFill>
                  <a:srgbClr val="000000"/>
                </a:solidFill>
                <a:hlinkClick r:id="rId9"/>
              </a:rPr>
              <a:t>www.nps.gov/chat/index.htm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20. Delaware Water Gap NRA: </a:t>
            </a:r>
            <a:r>
              <a:rPr lang="en-US" sz="2600" u="sng" baseline="30000">
                <a:solidFill>
                  <a:srgbClr val="000000"/>
                </a:solidFill>
                <a:hlinkClick r:id="rId10"/>
              </a:rPr>
              <a:t>www2.nature.nps.gov/grd/parks/dewa/index.htm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21. Gauley River NRA: </a:t>
            </a:r>
            <a:r>
              <a:rPr lang="en-US" sz="2600" u="sng" baseline="30000">
                <a:solidFill>
                  <a:srgbClr val="000000"/>
                </a:solidFill>
                <a:hlinkClick r:id="rId8"/>
              </a:rPr>
              <a:t>www2.nature.nps.gov/grd/parks/neri/index.htm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22. Great Smoky Mountains NP: </a:t>
            </a:r>
            <a:r>
              <a:rPr lang="en-US" sz="2600" u="sng" baseline="30000">
                <a:solidFill>
                  <a:srgbClr val="000000"/>
                </a:solidFill>
                <a:hlinkClick r:id="rId11"/>
              </a:rPr>
              <a:t>www2.nature.nps.gov/grd/parks/grsm/index.htm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23. Obed WSR: </a:t>
            </a:r>
            <a:r>
              <a:rPr lang="en-US" sz="2600" u="sng" baseline="30000">
                <a:solidFill>
                  <a:srgbClr val="000000"/>
                </a:solidFill>
                <a:hlinkClick r:id="rId12"/>
              </a:rPr>
              <a:t>www.nps.gov/obed/index.htm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24. Russell Cave NM: </a:t>
            </a:r>
            <a:r>
              <a:rPr lang="en-US" sz="2600" u="sng" baseline="30000">
                <a:solidFill>
                  <a:srgbClr val="000000"/>
                </a:solidFill>
                <a:hlinkClick r:id="rId13"/>
              </a:rPr>
              <a:t>www2.nature.nps.gov/grd/parks/ruca/index.htm</a:t>
            </a:r>
            <a:r>
              <a:rPr lang="en-US" sz="2600" baseline="30000">
                <a:solidFill>
                  <a:srgbClr val="000000"/>
                </a:solidFill>
              </a:rPr>
              <a:t/>
            </a:r>
            <a:br>
              <a:rPr lang="en-US" sz="2600" baseline="30000">
                <a:solidFill>
                  <a:srgbClr val="000000"/>
                </a:solidFill>
              </a:rPr>
            </a:br>
            <a:r>
              <a:rPr lang="en-US" sz="2600" baseline="30000">
                <a:solidFill>
                  <a:srgbClr val="000000"/>
                </a:solidFill>
              </a:rPr>
              <a:t>          25. Shenandoah NP: </a:t>
            </a:r>
            <a:r>
              <a:rPr lang="en-US" sz="2600" u="sng" baseline="30000">
                <a:solidFill>
                  <a:srgbClr val="000000"/>
                </a:solidFill>
                <a:hlinkClick r:id="rId14"/>
              </a:rPr>
              <a:t>www2.nature.nps.gov/grd/parks/shen/index.htm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26. Hot Springs NP: </a:t>
            </a:r>
            <a:r>
              <a:rPr lang="en-US" sz="2600" u="sng" baseline="30000">
                <a:solidFill>
                  <a:srgbClr val="000000"/>
                </a:solidFill>
                <a:hlinkClick r:id="rId15"/>
              </a:rPr>
              <a:t>www2.nature.nps.gov/grd/parks/hosp/index.htm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27. Big Bend NP: </a:t>
            </a:r>
            <a:r>
              <a:rPr lang="en-US" sz="2600" u="sng" baseline="30000">
                <a:solidFill>
                  <a:srgbClr val="000000"/>
                </a:solidFill>
                <a:hlinkClick r:id="rId16"/>
              </a:rPr>
              <a:t>www2.nature.nps.gov/grd/parks/bibe/index.htm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28. Rio Grande WSR: </a:t>
            </a:r>
            <a:r>
              <a:rPr lang="en-US" sz="2600" u="sng" baseline="30000">
                <a:solidFill>
                  <a:srgbClr val="000000"/>
                </a:solidFill>
                <a:hlinkClick r:id="rId17"/>
              </a:rPr>
              <a:t>www.nps.gov/rigr/index.htm</a:t>
            </a:r>
            <a:r>
              <a:rPr lang="en-US" sz="2600" u="sng" baseline="30000">
                <a:solidFill>
                  <a:srgbClr val="000000"/>
                </a:solidFill>
              </a:rPr>
              <a:t/>
            </a:r>
            <a:br>
              <a:rPr lang="en-US" sz="2600" u="sng" baseline="30000">
                <a:solidFill>
                  <a:srgbClr val="000000"/>
                </a:solidFill>
              </a:rPr>
            </a:br>
            <a:r>
              <a:rPr lang="en-US" sz="2600">
                <a:solidFill>
                  <a:srgbClr val="000000"/>
                </a:solidFill>
              </a:rPr>
              <a:t>    </a:t>
            </a:r>
            <a:r>
              <a:rPr lang="en-US" sz="2600" baseline="30000">
                <a:solidFill>
                  <a:srgbClr val="000000"/>
                </a:solidFill>
              </a:rPr>
              <a:t>Brooks Range -</a:t>
            </a:r>
            <a:br>
              <a:rPr lang="en-US" sz="2600" baseline="30000">
                <a:solidFill>
                  <a:srgbClr val="000000"/>
                </a:solidFill>
              </a:rPr>
            </a:br>
            <a:r>
              <a:rPr lang="en-US" sz="2600" baseline="30000">
                <a:solidFill>
                  <a:srgbClr val="000000"/>
                </a:solidFill>
              </a:rPr>
              <a:t>          29. Cape Krusenstern NP: </a:t>
            </a:r>
            <a:r>
              <a:rPr lang="en-US" sz="2600" u="sng" baseline="30000">
                <a:solidFill>
                  <a:srgbClr val="000000"/>
                </a:solidFill>
                <a:hlinkClick r:id="rId18"/>
              </a:rPr>
              <a:t>www2.nature.nps.gov/grd/parks/noaa/index.htm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30. Gates of the Arctic NP: </a:t>
            </a:r>
            <a:r>
              <a:rPr lang="en-US" sz="2600" u="sng" baseline="30000">
                <a:solidFill>
                  <a:srgbClr val="000000"/>
                </a:solidFill>
                <a:hlinkClick r:id="rId19"/>
              </a:rPr>
              <a:t>www2.nature.nps.gov/grd/parks/gaar/index.htm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31. Kobuk Valley NP: </a:t>
            </a:r>
            <a:r>
              <a:rPr lang="en-US" sz="2600" u="sng" baseline="30000">
                <a:solidFill>
                  <a:srgbClr val="000000"/>
                </a:solidFill>
                <a:hlinkClick r:id="rId18"/>
              </a:rPr>
              <a:t>www2.nature.nps.gov/grd/parks/noaa/index.htm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32. Noatak NP: </a:t>
            </a:r>
            <a:r>
              <a:rPr lang="en-US" sz="2600" u="sng" baseline="30000">
                <a:solidFill>
                  <a:srgbClr val="000000"/>
                </a:solidFill>
                <a:hlinkClick r:id="rId18"/>
              </a:rPr>
              <a:t>www2.nature.nps.gov/grd/parks/noaa/index.htm</a:t>
            </a:r>
            <a:r>
              <a:rPr lang="en-US" sz="2600" u="sng" baseline="30000">
                <a:solidFill>
                  <a:srgbClr val="000000"/>
                </a:solidFill>
              </a:rPr>
              <a:t/>
            </a:r>
            <a:br>
              <a:rPr lang="en-US" sz="2600" u="sng" baseline="30000">
                <a:solidFill>
                  <a:srgbClr val="000000"/>
                </a:solidFill>
              </a:rPr>
            </a:br>
            <a:r>
              <a:rPr lang="en-US" sz="2600" baseline="30000">
                <a:solidFill>
                  <a:srgbClr val="000000"/>
                </a:solidFill>
              </a:rPr>
              <a:t/>
            </a:r>
            <a:br>
              <a:rPr lang="en-US" sz="2600" baseline="30000">
                <a:solidFill>
                  <a:srgbClr val="000000"/>
                </a:solidFill>
              </a:rPr>
            </a:br>
            <a:r>
              <a:rPr lang="en-US" sz="2600" b="1" baseline="30000">
                <a:solidFill>
                  <a:srgbClr val="000000"/>
                </a:solidFill>
              </a:rPr>
              <a:t>U. S. Geological Survey: </a:t>
            </a:r>
            <a:r>
              <a:rPr lang="en-US" sz="2600" b="1" u="sng" baseline="30000">
                <a:solidFill>
                  <a:srgbClr val="000000"/>
                </a:solidFill>
                <a:hlinkClick r:id="rId20"/>
              </a:rPr>
              <a:t>www.usgs.gov/</a:t>
            </a:r>
            <a:r>
              <a:rPr lang="en-US" sz="2600" b="1" u="sng" baseline="30000">
                <a:solidFill>
                  <a:srgbClr val="000000"/>
                </a:solidFill>
              </a:rPr>
              <a:t/>
            </a:r>
            <a:br>
              <a:rPr lang="en-US" sz="2600" b="1" u="sng" baseline="30000">
                <a:solidFill>
                  <a:srgbClr val="000000"/>
                </a:solidFill>
              </a:rPr>
            </a:br>
            <a:r>
              <a:rPr lang="en-US" sz="2600" baseline="30000">
                <a:solidFill>
                  <a:srgbClr val="000000"/>
                </a:solidFill>
              </a:rPr>
              <a:t>   Geology in the Parks: </a:t>
            </a:r>
            <a:r>
              <a:rPr lang="en-US" sz="2600" u="sng" baseline="30000">
                <a:solidFill>
                  <a:srgbClr val="000000"/>
                </a:solidFill>
                <a:hlinkClick r:id="rId21"/>
              </a:rPr>
              <a:t>www2.nature.nps.gov/grd/usgsnps/project/home.html</a:t>
            </a:r>
            <a:endParaRPr lang="en-US" sz="2600" baseline="30000">
              <a:solidFill>
                <a:srgbClr val="000000"/>
              </a:solidFill>
            </a:endParaRPr>
          </a:p>
        </p:txBody>
      </p:sp>
      <p:sp>
        <p:nvSpPr>
          <p:cNvPr id="55301" name="Text Box 5"/>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ransition/>
  <p:timing>
    <p:tnLst>
      <p:par>
        <p:cTn id="1" dur="indefinite" restart="never" nodeType="tmRoot"/>
      </p:par>
    </p:tnLst>
    <p:bldLst>
      <p:bldP spid="55298" grpId="0" build="p" autoUpdateAnimBg="0"/>
      <p:bldP spid="55299" grpId="0" build="p" autoUpdateAnimBg="0"/>
      <p:bldP spid="5530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85788" y="114300"/>
            <a:ext cx="7972425" cy="6629400"/>
          </a:xfrm>
          <a:prstGeom prst="rect">
            <a:avLst/>
          </a:prstGeom>
          <a:noFill/>
          <a:ln w="12700">
            <a:noFill/>
            <a:miter lim="800000"/>
            <a:headEnd type="none" w="sm" len="sm"/>
            <a:tailEnd type="none" w="sm" len="sm"/>
          </a:ln>
          <a:effectLst/>
        </p:spPr>
      </p:pic>
      <p:sp>
        <p:nvSpPr>
          <p:cNvPr id="9219" name="Text Box 3"/>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9220" name="Text Box 4"/>
          <p:cNvSpPr txBox="1">
            <a:spLocks noChangeArrowheads="1"/>
          </p:cNvSpPr>
          <p:nvPr/>
        </p:nvSpPr>
        <p:spPr bwMode="auto">
          <a:xfrm>
            <a:off x="215900" y="438150"/>
            <a:ext cx="4751388"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b="1">
                <a:solidFill>
                  <a:schemeClr val="accent2"/>
                </a:solidFill>
                <a:latin typeface="Times New Roman" pitchFamily="18" charset="0"/>
              </a:rPr>
              <a:t>ANCIENT COLLISIONAL MOUNTAIN RANGE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36513" y="2405063"/>
            <a:ext cx="9067800" cy="2047875"/>
          </a:xfrm>
          <a:prstGeom prst="rect">
            <a:avLst/>
          </a:prstGeom>
          <a:noFill/>
          <a:ln w="12700">
            <a:noFill/>
            <a:miter lim="800000"/>
            <a:headEnd type="none" w="sm" len="sm"/>
            <a:tailEnd type="none" w="sm" len="sm"/>
          </a:ln>
          <a:effectLst/>
        </p:spPr>
      </p:pic>
      <p:sp>
        <p:nvSpPr>
          <p:cNvPr id="10243"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0244"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36513" y="2405063"/>
            <a:ext cx="9067800" cy="2047875"/>
          </a:xfrm>
          <a:prstGeom prst="rect">
            <a:avLst/>
          </a:prstGeom>
          <a:noFill/>
          <a:ln w="12700">
            <a:noFill/>
            <a:miter lim="800000"/>
            <a:headEnd type="none" w="sm" len="sm"/>
            <a:tailEnd type="none" w="sm" len="sm"/>
          </a:ln>
          <a:effectLst/>
        </p:spPr>
      </p:pic>
      <p:sp>
        <p:nvSpPr>
          <p:cNvPr id="10243"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0244"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5" name="TextBox 4"/>
          <p:cNvSpPr txBox="1"/>
          <p:nvPr/>
        </p:nvSpPr>
        <p:spPr>
          <a:xfrm>
            <a:off x="2286000" y="1408093"/>
            <a:ext cx="2057400" cy="954107"/>
          </a:xfrm>
          <a:prstGeom prst="rect">
            <a:avLst/>
          </a:prstGeom>
          <a:noFill/>
        </p:spPr>
        <p:txBody>
          <a:bodyPr wrap="square" rtlCol="0">
            <a:spAutoFit/>
          </a:bodyPr>
          <a:lstStyle/>
          <a:p>
            <a:pPr algn="ctr"/>
            <a:r>
              <a:rPr lang="en-US" sz="2800" b="1" dirty="0" smtClean="0"/>
              <a:t>DCM Sediments</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36513" y="2405063"/>
            <a:ext cx="9067800" cy="2047875"/>
          </a:xfrm>
          <a:prstGeom prst="rect">
            <a:avLst/>
          </a:prstGeom>
          <a:noFill/>
          <a:ln w="12700">
            <a:noFill/>
            <a:miter lim="800000"/>
            <a:headEnd type="none" w="sm" len="sm"/>
            <a:tailEnd type="none" w="sm" len="sm"/>
          </a:ln>
          <a:effectLst/>
        </p:spPr>
      </p:pic>
      <p:sp>
        <p:nvSpPr>
          <p:cNvPr id="10243" name="Rectangle 3"/>
          <p:cNvSpPr>
            <a:spLocks noChangeArrowheads="1"/>
          </p:cNvSpPr>
          <p:nvPr/>
        </p:nvSpPr>
        <p:spPr bwMode="auto">
          <a:xfrm>
            <a:off x="0" y="836613"/>
            <a:ext cx="9144000" cy="628650"/>
          </a:xfrm>
          <a:prstGeom prst="rect">
            <a:avLst/>
          </a:prstGeom>
          <a:noFill/>
          <a:ln w="12700">
            <a:noFill/>
            <a:miter lim="800000"/>
            <a:headEnd type="none" w="sm" len="sm"/>
            <a:tailEnd type="none" w="sm" len="sm"/>
          </a:ln>
          <a:effectLst/>
        </p:spPr>
        <p:txBody>
          <a:bodyPr>
            <a:spAutoFit/>
          </a:bodyPr>
          <a:lstStyle/>
          <a:p>
            <a:pPr algn="ctr" eaLnBrk="0" hangingPunct="0">
              <a:lnSpc>
                <a:spcPct val="80000"/>
              </a:lnSpc>
            </a:pPr>
            <a:r>
              <a:rPr lang="en-US" sz="4400" b="1">
                <a:solidFill>
                  <a:schemeClr val="accent2"/>
                </a:solidFill>
                <a:latin typeface="Times New Roman" pitchFamily="18" charset="0"/>
              </a:rPr>
              <a:t>Soft vs. Hard Collisions</a:t>
            </a:r>
          </a:p>
        </p:txBody>
      </p:sp>
      <p:sp>
        <p:nvSpPr>
          <p:cNvPr id="10244" name="Text Box 4"/>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a:effectLst/>
        </p:spPr>
        <p:txBody>
          <a:bodyPr>
            <a:spAutoFit/>
          </a:bodyPr>
          <a:lstStyle/>
          <a:p>
            <a:pPr algn="ctr" eaLnBrk="0" hangingPunct="0">
              <a:lnSpc>
                <a:spcPct val="50000"/>
              </a:lnSpc>
              <a:spcBef>
                <a:spcPct val="60000"/>
              </a:spcBef>
            </a:pPr>
            <a:r>
              <a:rPr lang="en-US" sz="1000" b="1" i="1">
                <a:solidFill>
                  <a:srgbClr val="FF0000"/>
                </a:solidFill>
                <a:latin typeface="Times New Roman" pitchFamily="18" charset="0"/>
              </a:rPr>
              <a:t>Parks and Plates</a:t>
            </a:r>
          </a:p>
          <a:p>
            <a:pPr algn="ctr" eaLnBrk="0" hangingPunct="0">
              <a:lnSpc>
                <a:spcPct val="50000"/>
              </a:lnSpc>
              <a:spcBef>
                <a:spcPct val="60000"/>
              </a:spcBef>
            </a:pPr>
            <a:r>
              <a:rPr lang="en-US" sz="1000" b="1" i="1">
                <a:solidFill>
                  <a:srgbClr val="FF0000"/>
                </a:solidFill>
                <a:latin typeface="Times New Roman" pitchFamily="18" charset="0"/>
                <a:cs typeface="Times New Roman" pitchFamily="18" charset="0"/>
              </a:rPr>
              <a:t>©2005 Robert J. Lillie</a:t>
            </a:r>
          </a:p>
        </p:txBody>
      </p:sp>
      <p:sp>
        <p:nvSpPr>
          <p:cNvPr id="5" name="TextBox 4"/>
          <p:cNvSpPr txBox="1"/>
          <p:nvPr/>
        </p:nvSpPr>
        <p:spPr>
          <a:xfrm>
            <a:off x="5562600" y="1447800"/>
            <a:ext cx="2895600" cy="954107"/>
          </a:xfrm>
          <a:prstGeom prst="rect">
            <a:avLst/>
          </a:prstGeom>
          <a:noFill/>
        </p:spPr>
        <p:txBody>
          <a:bodyPr wrap="square" rtlCol="0">
            <a:spAutoFit/>
          </a:bodyPr>
          <a:lstStyle/>
          <a:p>
            <a:pPr algn="ctr"/>
            <a:r>
              <a:rPr lang="en-US" sz="2800" b="1" dirty="0" smtClean="0"/>
              <a:t>Accretionary Wedge</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2329</Words>
  <Application>Microsoft Office PowerPoint</Application>
  <PresentationFormat>On-screen Show (4:3)</PresentationFormat>
  <Paragraphs>310</Paragraphs>
  <Slides>53</Slides>
  <Notes>52</Notes>
  <HiddenSlides>2</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Collision Overview.ppt</dc:title>
  <dc:creator>Gary Jacobson</dc:creator>
  <cp:lastModifiedBy>Gary Jacobson</cp:lastModifiedBy>
  <cp:revision>11</cp:revision>
  <dcterms:created xsi:type="dcterms:W3CDTF">2005-05-04T04:59:05Z</dcterms:created>
  <dcterms:modified xsi:type="dcterms:W3CDTF">2009-01-26T17:38:33Z</dcterms:modified>
</cp:coreProperties>
</file>